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6" r:id="rId3"/>
    <p:sldMasterId id="2147483708" r:id="rId4"/>
  </p:sldMasterIdLst>
  <p:sldIdLst>
    <p:sldId id="256" r:id="rId5"/>
    <p:sldId id="260" r:id="rId6"/>
    <p:sldId id="268" r:id="rId7"/>
    <p:sldId id="269" r:id="rId8"/>
    <p:sldId id="266" r:id="rId9"/>
    <p:sldId id="267" r:id="rId10"/>
    <p:sldId id="262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9933FF"/>
    <a:srgbClr val="25C6FF"/>
    <a:srgbClr val="FFD347"/>
    <a:srgbClr val="FFE38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Умерени стил 2 – Наглашавање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1" autoAdjust="0"/>
    <p:restoredTop sz="94660"/>
  </p:normalViewPr>
  <p:slideViewPr>
    <p:cSldViewPr>
      <p:cViewPr varScale="1">
        <p:scale>
          <a:sx n="108" d="100"/>
          <a:sy n="108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22.1.2013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40150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22.1.2013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96396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22.1.2013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095147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687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621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741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1898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301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2510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9477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711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22.1.2013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8560062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4182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7857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2929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5606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4704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9334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018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7313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7453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80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22.1.2013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802090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8218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9254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6058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7512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0520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869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2598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02103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37193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707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22.1.2013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4438662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59999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4237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56934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69873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50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22.1.2013</a:t>
            </a:fld>
            <a:endParaRPr lang="sr-Latn-CS"/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679233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22.1.2013</a:t>
            </a:fld>
            <a:endParaRPr lang="sr-Latn-CS"/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811025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22.1.2013</a:t>
            </a:fld>
            <a:endParaRPr lang="sr-Latn-CS"/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567645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22.1.2013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52419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Cyrl-CS" smtClean="0"/>
              <a:t>Кликните на икону да бисте додали слику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22.1.2013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875678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265BF-AF00-47CC-86C3-83675F6A5FD5}" type="datetimeFigureOut">
              <a:rPr lang="sr-Latn-CS" smtClean="0"/>
              <a:t>22.1.2013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081297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944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766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145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maslacak.weebly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maslacak.weebl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8001000" y="6096000"/>
            <a:ext cx="1066800" cy="685800"/>
          </a:xfrm>
        </p:spPr>
        <p:txBody>
          <a:bodyPr>
            <a:normAutofit/>
          </a:bodyPr>
          <a:lstStyle/>
          <a:p>
            <a:r>
              <a:rPr lang="sr-Cyrl-CS" sz="1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М.Т</a:t>
            </a:r>
            <a:r>
              <a:rPr lang="sr-Cyrl-CS" sz="1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endParaRPr lang="sr-Latn-CS" sz="1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Коцка 3"/>
          <p:cNvSpPr/>
          <p:nvPr/>
        </p:nvSpPr>
        <p:spPr>
          <a:xfrm>
            <a:off x="1075099" y="1799376"/>
            <a:ext cx="1600200" cy="1447800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MA</a:t>
            </a:r>
            <a:endParaRPr lang="sr-Latn-C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Коцка 6"/>
          <p:cNvSpPr/>
          <p:nvPr/>
        </p:nvSpPr>
        <p:spPr>
          <a:xfrm>
            <a:off x="2514600" y="1075476"/>
            <a:ext cx="1600200" cy="1447800"/>
          </a:xfrm>
          <a:prstGeom prst="cub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TE</a:t>
            </a:r>
            <a:endParaRPr lang="sr-Latn-C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Коцка 7"/>
          <p:cNvSpPr/>
          <p:nvPr/>
        </p:nvSpPr>
        <p:spPr>
          <a:xfrm>
            <a:off x="3910343" y="1799376"/>
            <a:ext cx="1600200" cy="1447800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MA</a:t>
            </a:r>
            <a:endParaRPr lang="sr-Latn-C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Коцка 8"/>
          <p:cNvSpPr/>
          <p:nvPr/>
        </p:nvSpPr>
        <p:spPr>
          <a:xfrm>
            <a:off x="5334000" y="1042280"/>
            <a:ext cx="1600200" cy="1447800"/>
          </a:xfrm>
          <a:prstGeom prst="cube">
            <a:avLst/>
          </a:prstGeom>
          <a:solidFill>
            <a:srgbClr val="FFFF99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</a:t>
            </a:r>
            <a:r>
              <a:rPr lang="sr-Cyrl-C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</a:t>
            </a:r>
            <a:endParaRPr lang="sr-Latn-C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Коцка 10"/>
          <p:cNvSpPr/>
          <p:nvPr/>
        </p:nvSpPr>
        <p:spPr>
          <a:xfrm>
            <a:off x="6781800" y="1752600"/>
            <a:ext cx="1600200" cy="1447800"/>
          </a:xfrm>
          <a:prstGeom prst="cube">
            <a:avLst/>
          </a:prstGeom>
          <a:solidFill>
            <a:srgbClr val="25C6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</a:t>
            </a:r>
            <a:endParaRPr lang="sr-Latn-C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Наслов 11"/>
          <p:cNvSpPr>
            <a:spLocks noGrp="1"/>
          </p:cNvSpPr>
          <p:nvPr>
            <p:ph type="ctrTitle"/>
          </p:nvPr>
        </p:nvSpPr>
        <p:spPr>
          <a:xfrm>
            <a:off x="2133600" y="3429000"/>
            <a:ext cx="5325701" cy="1470025"/>
          </a:xfrm>
          <a:prstGeom prst="cub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25C6FF"/>
                </a:solidFill>
              </a:rPr>
              <a:t>3.РАЗРЕД</a:t>
            </a:r>
            <a:endParaRPr lang="sr-Latn-C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25C6FF"/>
              </a:solidFill>
            </a:endParaRPr>
          </a:p>
        </p:txBody>
      </p:sp>
      <p:sp>
        <p:nvSpPr>
          <p:cNvPr id="10" name="Наслов 1"/>
          <p:cNvSpPr txBox="1">
            <a:spLocks/>
          </p:cNvSpPr>
          <p:nvPr/>
        </p:nvSpPr>
        <p:spPr>
          <a:xfrm>
            <a:off x="762000" y="5334000"/>
            <a:ext cx="7467600" cy="1143000"/>
          </a:xfrm>
          <a:prstGeom prst="rect">
            <a:avLst/>
          </a:prstGeom>
          <a:solidFill>
            <a:schemeClr val="accent2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25C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ЗАВИСНОСТ    КОЛИЧНИКА</a:t>
            </a:r>
          </a:p>
          <a:p>
            <a:r>
              <a:rPr lang="sr-Cyrl-C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25C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ОД  ПРОМЕНЕ  ДЕЉЕНИКА</a:t>
            </a:r>
            <a:endParaRPr lang="sr-Latn-C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25C6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1500" b="0" i="0" u="none" strike="noStrike" cap="none" normalizeH="0" baseline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http://maslacak.weebly.com/</a:t>
            </a:r>
            <a:endParaRPr kumimoji="0" lang="sr-Latn-R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12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5" name="Слика 13" descr="Опис: D:\za sajt\GTD ep2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88" y="273294"/>
            <a:ext cx="4191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16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наставни материјали</a:t>
            </a:r>
            <a:endParaRPr kumimoji="0" 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161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1" grpId="0" animBg="1"/>
      <p:bldP spid="12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-2931" y="25908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9933FF"/>
                </a:solidFill>
              </a:rPr>
              <a:t>200</a:t>
            </a:r>
            <a:r>
              <a:rPr lang="sr-Cyrl-CS" sz="5400" b="1" dirty="0" smtClean="0">
                <a:solidFill>
                  <a:srgbClr val="9933FF"/>
                </a:solidFill>
              </a:rPr>
              <a:t>   </a:t>
            </a:r>
            <a:r>
              <a:rPr lang="sr-Cyrl-CS" sz="5400" b="1" dirty="0" smtClean="0">
                <a:solidFill>
                  <a:srgbClr val="9933FF"/>
                </a:solidFill>
                <a:latin typeface="Arial"/>
                <a:cs typeface="Arial"/>
              </a:rPr>
              <a:t>:   </a:t>
            </a:r>
            <a:r>
              <a:rPr lang="en-US" sz="5400" b="1" dirty="0" smtClean="0">
                <a:solidFill>
                  <a:srgbClr val="9933FF"/>
                </a:solidFill>
              </a:rPr>
              <a:t>2</a:t>
            </a:r>
            <a:r>
              <a:rPr lang="sr-Cyrl-CS" sz="5400" b="1" dirty="0" smtClean="0">
                <a:solidFill>
                  <a:srgbClr val="9933FF"/>
                </a:solidFill>
              </a:rPr>
              <a:t> =</a:t>
            </a:r>
            <a:r>
              <a:rPr lang="en-US" sz="5400" b="1" dirty="0" smtClean="0">
                <a:solidFill>
                  <a:srgbClr val="9933FF"/>
                </a:solidFill>
              </a:rPr>
              <a:t> 100</a:t>
            </a:r>
            <a:endParaRPr lang="sr-Latn-CS" sz="5400" b="1" dirty="0">
              <a:solidFill>
                <a:srgbClr val="9933FF"/>
              </a:solidFill>
            </a:endParaRPr>
          </a:p>
        </p:txBody>
      </p:sp>
      <p:sp>
        <p:nvSpPr>
          <p:cNvPr id="5" name="Чувар места за садржај 2"/>
          <p:cNvSpPr txBox="1">
            <a:spLocks/>
          </p:cNvSpPr>
          <p:nvPr/>
        </p:nvSpPr>
        <p:spPr>
          <a:xfrm>
            <a:off x="3200400" y="990600"/>
            <a:ext cx="2819400" cy="6096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b="1" dirty="0" smtClean="0">
                <a:solidFill>
                  <a:srgbClr val="25C6FF"/>
                </a:solidFill>
              </a:rPr>
              <a:t>     ДЕЉЕЊЕ</a:t>
            </a:r>
          </a:p>
        </p:txBody>
      </p:sp>
      <p:sp>
        <p:nvSpPr>
          <p:cNvPr id="9" name="Чувар места за садржај 2"/>
          <p:cNvSpPr txBox="1">
            <a:spLocks/>
          </p:cNvSpPr>
          <p:nvPr/>
        </p:nvSpPr>
        <p:spPr>
          <a:xfrm>
            <a:off x="6705600" y="2286603"/>
            <a:ext cx="1905000" cy="5334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b="1" dirty="0" smtClean="0">
                <a:solidFill>
                  <a:srgbClr val="25C6FF"/>
                </a:solidFill>
              </a:rPr>
              <a:t>количник</a:t>
            </a:r>
          </a:p>
        </p:txBody>
      </p:sp>
      <p:sp>
        <p:nvSpPr>
          <p:cNvPr id="10" name="Чувар места за садржај 2"/>
          <p:cNvSpPr txBox="1">
            <a:spLocks/>
          </p:cNvSpPr>
          <p:nvPr/>
        </p:nvSpPr>
        <p:spPr>
          <a:xfrm>
            <a:off x="4114800" y="4419600"/>
            <a:ext cx="1905000" cy="5334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b="1" dirty="0" smtClean="0">
                <a:solidFill>
                  <a:srgbClr val="25C6FF"/>
                </a:solidFill>
              </a:rPr>
              <a:t>делилац</a:t>
            </a:r>
          </a:p>
        </p:txBody>
      </p:sp>
      <p:sp>
        <p:nvSpPr>
          <p:cNvPr id="13" name="Чувар места за садржај 2"/>
          <p:cNvSpPr txBox="1">
            <a:spLocks/>
          </p:cNvSpPr>
          <p:nvPr/>
        </p:nvSpPr>
        <p:spPr>
          <a:xfrm>
            <a:off x="1143000" y="4419600"/>
            <a:ext cx="1905000" cy="5334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b="1" dirty="0" smtClean="0">
                <a:solidFill>
                  <a:srgbClr val="25C6FF"/>
                </a:solidFill>
              </a:rPr>
              <a:t>дељеник</a:t>
            </a:r>
          </a:p>
        </p:txBody>
      </p:sp>
      <p:sp>
        <p:nvSpPr>
          <p:cNvPr id="14" name="Стрелица надесно 13"/>
          <p:cNvSpPr/>
          <p:nvPr/>
        </p:nvSpPr>
        <p:spPr>
          <a:xfrm rot="5400000">
            <a:off x="2014056" y="3586645"/>
            <a:ext cx="723899" cy="561010"/>
          </a:xfrm>
          <a:prstGeom prst="rightArrow">
            <a:avLst>
              <a:gd name="adj1" fmla="val 50000"/>
              <a:gd name="adj2" fmla="val 18069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CS" b="1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Стрелица надесно 14"/>
          <p:cNvSpPr/>
          <p:nvPr/>
        </p:nvSpPr>
        <p:spPr>
          <a:xfrm rot="5400000">
            <a:off x="4248150" y="3605696"/>
            <a:ext cx="723899" cy="561010"/>
          </a:xfrm>
          <a:prstGeom prst="rightArrow">
            <a:avLst>
              <a:gd name="adj1" fmla="val 50000"/>
              <a:gd name="adj2" fmla="val 18069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CS" b="1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Стрелица надесно 15"/>
          <p:cNvSpPr/>
          <p:nvPr/>
        </p:nvSpPr>
        <p:spPr>
          <a:xfrm rot="20289204">
            <a:off x="5903313" y="2386495"/>
            <a:ext cx="723899" cy="561010"/>
          </a:xfrm>
          <a:prstGeom prst="rightArrow">
            <a:avLst>
              <a:gd name="adj1" fmla="val 50000"/>
              <a:gd name="adj2" fmla="val 18069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CS" b="1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823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9" grpId="0" build="p" animBg="1"/>
      <p:bldP spid="10" grpId="0" build="p" animBg="1"/>
      <p:bldP spid="13" grpId="0" build="p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229600" cy="1143000"/>
          </a:xfrm>
        </p:spPr>
        <p:txBody>
          <a:bodyPr/>
          <a:lstStyle/>
          <a:p>
            <a:r>
              <a:rPr lang="sr-Cyrl-CS" b="1" dirty="0" smtClean="0">
                <a:solidFill>
                  <a:srgbClr val="9933FF"/>
                </a:solidFill>
              </a:rPr>
              <a:t>(60 </a:t>
            </a:r>
            <a:r>
              <a:rPr lang="sr-Cyrl-CS" b="1" dirty="0" smtClean="0">
                <a:solidFill>
                  <a:srgbClr val="FF3399"/>
                </a:solidFill>
              </a:rPr>
              <a:t>• 2</a:t>
            </a:r>
            <a:r>
              <a:rPr lang="sr-Cyrl-CS" b="1" dirty="0" smtClean="0">
                <a:solidFill>
                  <a:srgbClr val="9933FF"/>
                </a:solidFill>
              </a:rPr>
              <a:t>) </a:t>
            </a:r>
            <a:r>
              <a:rPr lang="sr-Cyrl-CS" sz="3600" b="1" dirty="0" smtClean="0">
                <a:solidFill>
                  <a:srgbClr val="9933FF"/>
                </a:solidFill>
                <a:latin typeface="Arial"/>
                <a:cs typeface="Arial"/>
              </a:rPr>
              <a:t>: </a:t>
            </a:r>
            <a:r>
              <a:rPr lang="sr-Cyrl-CS" b="1" dirty="0" smtClean="0">
                <a:solidFill>
                  <a:srgbClr val="9933FF"/>
                </a:solidFill>
              </a:rPr>
              <a:t>3 =</a:t>
            </a:r>
            <a:endParaRPr lang="sr-Latn-CS" b="1" dirty="0">
              <a:solidFill>
                <a:srgbClr val="9933FF"/>
              </a:solidFill>
            </a:endParaRPr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1219200" y="5314384"/>
            <a:ext cx="5943600" cy="126145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sr-Cyrl-CS" dirty="0" smtClean="0"/>
              <a:t>Количник се ПОВЕЋАО исто пута колико и дељеник!</a:t>
            </a:r>
          </a:p>
        </p:txBody>
      </p:sp>
      <p:sp>
        <p:nvSpPr>
          <p:cNvPr id="5" name="Чувар места за садржај 2"/>
          <p:cNvSpPr txBox="1">
            <a:spLocks/>
          </p:cNvSpPr>
          <p:nvPr/>
        </p:nvSpPr>
        <p:spPr>
          <a:xfrm>
            <a:off x="1066800" y="381000"/>
            <a:ext cx="5791200" cy="8763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dirty="0" smtClean="0">
                <a:solidFill>
                  <a:prstClr val="white"/>
                </a:solidFill>
              </a:rPr>
              <a:t>Ако дељеник ПОВЕЋАМО…</a:t>
            </a:r>
          </a:p>
        </p:txBody>
      </p:sp>
      <p:sp>
        <p:nvSpPr>
          <p:cNvPr id="6" name="Наслов 1"/>
          <p:cNvSpPr txBox="1">
            <a:spLocks/>
          </p:cNvSpPr>
          <p:nvPr/>
        </p:nvSpPr>
        <p:spPr>
          <a:xfrm>
            <a:off x="76200" y="150641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b="1" dirty="0" smtClean="0">
                <a:solidFill>
                  <a:srgbClr val="9933FF"/>
                </a:solidFill>
              </a:rPr>
              <a:t>60 </a:t>
            </a:r>
            <a:r>
              <a:rPr lang="sr-Cyrl-CS" sz="3600" b="1" dirty="0" smtClean="0">
                <a:solidFill>
                  <a:srgbClr val="9933FF"/>
                </a:solidFill>
                <a:latin typeface="Arial"/>
                <a:cs typeface="Arial"/>
              </a:rPr>
              <a:t>: </a:t>
            </a:r>
            <a:r>
              <a:rPr lang="sr-Cyrl-CS" b="1" dirty="0" smtClean="0">
                <a:solidFill>
                  <a:srgbClr val="9933FF"/>
                </a:solidFill>
              </a:rPr>
              <a:t>3 = </a:t>
            </a:r>
            <a:r>
              <a:rPr lang="sr-Cyrl-CS" b="1" dirty="0" smtClean="0">
                <a:solidFill>
                  <a:srgbClr val="FF3399"/>
                </a:solidFill>
              </a:rPr>
              <a:t>20</a:t>
            </a:r>
            <a:endParaRPr lang="sr-Latn-CS" b="1" dirty="0">
              <a:solidFill>
                <a:srgbClr val="FF3399"/>
              </a:solidFill>
            </a:endParaRPr>
          </a:p>
        </p:txBody>
      </p:sp>
      <p:sp>
        <p:nvSpPr>
          <p:cNvPr id="10" name="Наслов 1"/>
          <p:cNvSpPr txBox="1">
            <a:spLocks/>
          </p:cNvSpPr>
          <p:nvPr/>
        </p:nvSpPr>
        <p:spPr>
          <a:xfrm>
            <a:off x="-76200" y="3657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b="1" dirty="0" smtClean="0">
                <a:solidFill>
                  <a:srgbClr val="9933FF"/>
                </a:solidFill>
              </a:rPr>
              <a:t>120 </a:t>
            </a:r>
            <a:r>
              <a:rPr lang="sr-Cyrl-CS" sz="3600" b="1" dirty="0" smtClean="0">
                <a:solidFill>
                  <a:srgbClr val="9933FF"/>
                </a:solidFill>
                <a:latin typeface="Arial"/>
                <a:cs typeface="Arial"/>
              </a:rPr>
              <a:t>:</a:t>
            </a:r>
            <a:r>
              <a:rPr lang="sr-Cyrl-CS" b="1" dirty="0" smtClean="0">
                <a:solidFill>
                  <a:srgbClr val="9933FF"/>
                </a:solidFill>
              </a:rPr>
              <a:t> 3 = </a:t>
            </a:r>
            <a:r>
              <a:rPr lang="sr-Cyrl-CS" b="1" dirty="0" smtClean="0">
                <a:solidFill>
                  <a:srgbClr val="FF3399"/>
                </a:solidFill>
              </a:rPr>
              <a:t>40</a:t>
            </a:r>
            <a:endParaRPr lang="sr-Latn-CS" b="1" dirty="0">
              <a:solidFill>
                <a:srgbClr val="FF3399"/>
              </a:solidFill>
            </a:endParaRPr>
          </a:p>
        </p:txBody>
      </p:sp>
      <p:sp>
        <p:nvSpPr>
          <p:cNvPr id="7" name="Закривљена стрелица налево 6"/>
          <p:cNvSpPr/>
          <p:nvPr/>
        </p:nvSpPr>
        <p:spPr>
          <a:xfrm>
            <a:off x="5638800" y="2077915"/>
            <a:ext cx="990600" cy="2265485"/>
          </a:xfrm>
          <a:prstGeom prst="curvedLeftArrow">
            <a:avLst/>
          </a:prstGeom>
          <a:solidFill>
            <a:schemeClr val="accent2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67808" y="2888159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b="1" dirty="0">
                <a:solidFill>
                  <a:srgbClr val="FF3399"/>
                </a:solidFill>
                <a:ea typeface="+mj-ea"/>
                <a:cs typeface="+mj-cs"/>
              </a:rPr>
              <a:t>• 2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84305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5" grpId="0" build="p" animBg="1"/>
      <p:bldP spid="6" grpId="0"/>
      <p:bldP spid="10" grpId="0"/>
      <p:bldP spid="7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229600" cy="1143000"/>
          </a:xfrm>
        </p:spPr>
        <p:txBody>
          <a:bodyPr/>
          <a:lstStyle/>
          <a:p>
            <a:r>
              <a:rPr lang="sr-Cyrl-CS" b="1" dirty="0" smtClean="0">
                <a:solidFill>
                  <a:srgbClr val="9933FF"/>
                </a:solidFill>
              </a:rPr>
              <a:t>(60 </a:t>
            </a:r>
            <a:r>
              <a:rPr lang="sr-Cyrl-CS" b="1" dirty="0" smtClean="0">
                <a:solidFill>
                  <a:srgbClr val="FF3399"/>
                </a:solidFill>
              </a:rPr>
              <a:t>: 2</a:t>
            </a:r>
            <a:r>
              <a:rPr lang="sr-Cyrl-CS" b="1" dirty="0" smtClean="0">
                <a:solidFill>
                  <a:srgbClr val="9933FF"/>
                </a:solidFill>
              </a:rPr>
              <a:t>) </a:t>
            </a:r>
            <a:r>
              <a:rPr lang="sr-Cyrl-CS" sz="3600" b="1" dirty="0" smtClean="0">
                <a:solidFill>
                  <a:srgbClr val="9933FF"/>
                </a:solidFill>
                <a:latin typeface="Arial"/>
                <a:cs typeface="Arial"/>
              </a:rPr>
              <a:t>: </a:t>
            </a:r>
            <a:r>
              <a:rPr lang="sr-Cyrl-CS" b="1" dirty="0" smtClean="0">
                <a:solidFill>
                  <a:srgbClr val="9933FF"/>
                </a:solidFill>
              </a:rPr>
              <a:t>3 =</a:t>
            </a:r>
            <a:endParaRPr lang="sr-Latn-CS" b="1" dirty="0">
              <a:solidFill>
                <a:srgbClr val="9933FF"/>
              </a:solidFill>
            </a:endParaRPr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1219200" y="5314384"/>
            <a:ext cx="5943600" cy="126145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sr-Cyrl-CS" dirty="0" smtClean="0"/>
              <a:t>Количник се СМАЊИО исто пута колико и дељеник!</a:t>
            </a:r>
          </a:p>
        </p:txBody>
      </p:sp>
      <p:sp>
        <p:nvSpPr>
          <p:cNvPr id="5" name="Чувар места за садржај 2"/>
          <p:cNvSpPr txBox="1">
            <a:spLocks/>
          </p:cNvSpPr>
          <p:nvPr/>
        </p:nvSpPr>
        <p:spPr>
          <a:xfrm>
            <a:off x="1066800" y="381000"/>
            <a:ext cx="5791200" cy="8763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dirty="0" smtClean="0">
                <a:solidFill>
                  <a:prstClr val="white"/>
                </a:solidFill>
              </a:rPr>
              <a:t>Ако дељеник СМАЊИМО…</a:t>
            </a:r>
          </a:p>
        </p:txBody>
      </p:sp>
      <p:sp>
        <p:nvSpPr>
          <p:cNvPr id="6" name="Наслов 1"/>
          <p:cNvSpPr txBox="1">
            <a:spLocks/>
          </p:cNvSpPr>
          <p:nvPr/>
        </p:nvSpPr>
        <p:spPr>
          <a:xfrm>
            <a:off x="76200" y="150641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b="1" dirty="0" smtClean="0">
                <a:solidFill>
                  <a:srgbClr val="9933FF"/>
                </a:solidFill>
              </a:rPr>
              <a:t>60 </a:t>
            </a:r>
            <a:r>
              <a:rPr lang="sr-Cyrl-CS" sz="3600" b="1" dirty="0" smtClean="0">
                <a:solidFill>
                  <a:srgbClr val="9933FF"/>
                </a:solidFill>
                <a:latin typeface="Arial"/>
                <a:cs typeface="Arial"/>
              </a:rPr>
              <a:t>: </a:t>
            </a:r>
            <a:r>
              <a:rPr lang="sr-Cyrl-CS" b="1" dirty="0" smtClean="0">
                <a:solidFill>
                  <a:srgbClr val="9933FF"/>
                </a:solidFill>
              </a:rPr>
              <a:t>3 = </a:t>
            </a:r>
            <a:r>
              <a:rPr lang="sr-Cyrl-CS" b="1" dirty="0" smtClean="0">
                <a:solidFill>
                  <a:srgbClr val="FF3399"/>
                </a:solidFill>
              </a:rPr>
              <a:t>20</a:t>
            </a:r>
            <a:endParaRPr lang="sr-Latn-CS" b="1" dirty="0">
              <a:solidFill>
                <a:srgbClr val="FF3399"/>
              </a:solidFill>
            </a:endParaRPr>
          </a:p>
        </p:txBody>
      </p:sp>
      <p:sp>
        <p:nvSpPr>
          <p:cNvPr id="10" name="Наслов 1"/>
          <p:cNvSpPr txBox="1">
            <a:spLocks/>
          </p:cNvSpPr>
          <p:nvPr/>
        </p:nvSpPr>
        <p:spPr>
          <a:xfrm>
            <a:off x="-76200" y="3657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b="1" dirty="0" smtClean="0">
                <a:solidFill>
                  <a:srgbClr val="9933FF"/>
                </a:solidFill>
              </a:rPr>
              <a:t>30 </a:t>
            </a:r>
            <a:r>
              <a:rPr lang="sr-Cyrl-CS" sz="3600" b="1" dirty="0" smtClean="0">
                <a:solidFill>
                  <a:srgbClr val="9933FF"/>
                </a:solidFill>
                <a:latin typeface="Arial"/>
                <a:cs typeface="Arial"/>
              </a:rPr>
              <a:t>:</a:t>
            </a:r>
            <a:r>
              <a:rPr lang="sr-Cyrl-CS" b="1" dirty="0" smtClean="0">
                <a:solidFill>
                  <a:srgbClr val="9933FF"/>
                </a:solidFill>
              </a:rPr>
              <a:t> 3 = </a:t>
            </a:r>
            <a:r>
              <a:rPr lang="sr-Cyrl-CS" b="1" dirty="0" smtClean="0">
                <a:solidFill>
                  <a:srgbClr val="FF3399"/>
                </a:solidFill>
              </a:rPr>
              <a:t>10</a:t>
            </a:r>
            <a:endParaRPr lang="sr-Latn-CS" b="1" dirty="0">
              <a:solidFill>
                <a:srgbClr val="FF3399"/>
              </a:solidFill>
            </a:endParaRPr>
          </a:p>
        </p:txBody>
      </p:sp>
      <p:sp>
        <p:nvSpPr>
          <p:cNvPr id="7" name="Закривљена стрелица налево 6"/>
          <p:cNvSpPr/>
          <p:nvPr/>
        </p:nvSpPr>
        <p:spPr>
          <a:xfrm>
            <a:off x="5638800" y="2077915"/>
            <a:ext cx="990600" cy="2265485"/>
          </a:xfrm>
          <a:prstGeom prst="curvedLeftArrow">
            <a:avLst/>
          </a:prstGeom>
          <a:solidFill>
            <a:schemeClr val="accent2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67808" y="2888159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b="1" dirty="0">
                <a:solidFill>
                  <a:srgbClr val="FF3399"/>
                </a:solidFill>
                <a:ea typeface="+mj-ea"/>
                <a:cs typeface="+mj-cs"/>
              </a:rPr>
              <a:t>: 2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35323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5" grpId="0" build="p" animBg="1"/>
      <p:bldP spid="6" grpId="0"/>
      <p:bldP spid="10" grpId="0"/>
      <p:bldP spid="7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141271" y="3339389"/>
            <a:ext cx="2743200" cy="68580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008A3E"/>
                </a:solidFill>
              </a:rPr>
              <a:t>8</a:t>
            </a:r>
            <a:r>
              <a:rPr lang="sr-Cyrl-CS" sz="4000" b="1" dirty="0" smtClean="0">
                <a:solidFill>
                  <a:srgbClr val="008A3E"/>
                </a:solidFill>
              </a:rPr>
              <a:t>0 </a:t>
            </a:r>
            <a:r>
              <a:rPr lang="sr-Cyrl-CS" sz="4000" b="1" dirty="0" smtClean="0">
                <a:solidFill>
                  <a:srgbClr val="008A3E"/>
                </a:solidFill>
                <a:latin typeface="Arial"/>
                <a:cs typeface="Arial"/>
              </a:rPr>
              <a:t>: </a:t>
            </a:r>
            <a:r>
              <a:rPr lang="sr-Cyrl-CS" sz="4000" b="1" dirty="0" smtClean="0">
                <a:solidFill>
                  <a:srgbClr val="008A3E"/>
                </a:solidFill>
              </a:rPr>
              <a:t>4 = </a:t>
            </a:r>
            <a:r>
              <a:rPr lang="sr-Cyrl-CS" sz="4000" b="1" dirty="0" smtClean="0">
                <a:solidFill>
                  <a:srgbClr val="FF3399"/>
                </a:solidFill>
              </a:rPr>
              <a:t>20</a:t>
            </a:r>
            <a:endParaRPr lang="sr-Latn-CS" sz="4000" dirty="0">
              <a:solidFill>
                <a:srgbClr val="FF3399"/>
              </a:solidFill>
            </a:endParaRPr>
          </a:p>
        </p:txBody>
      </p:sp>
      <p:sp>
        <p:nvSpPr>
          <p:cNvPr id="4" name="Чувар места за садржај 2"/>
          <p:cNvSpPr txBox="1">
            <a:spLocks/>
          </p:cNvSpPr>
          <p:nvPr/>
        </p:nvSpPr>
        <p:spPr>
          <a:xfrm>
            <a:off x="2819400" y="2306515"/>
            <a:ext cx="2514600" cy="6858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4000" b="1" dirty="0" smtClean="0">
                <a:solidFill>
                  <a:srgbClr val="008A3E"/>
                </a:solidFill>
              </a:rPr>
              <a:t>80</a:t>
            </a:r>
            <a:r>
              <a:rPr lang="sr-Cyrl-CS" sz="4000" b="1" dirty="0" smtClean="0">
                <a:solidFill>
                  <a:srgbClr val="008A3E"/>
                </a:solidFill>
              </a:rPr>
              <a:t> </a:t>
            </a:r>
            <a:r>
              <a:rPr lang="sr-Cyrl-CS" sz="4000" b="1" dirty="0" smtClean="0">
                <a:solidFill>
                  <a:srgbClr val="FF3399"/>
                </a:solidFill>
              </a:rPr>
              <a:t>• 2 </a:t>
            </a:r>
            <a:r>
              <a:rPr lang="sr-Cyrl-CS" sz="4000" b="1" dirty="0" smtClean="0">
                <a:solidFill>
                  <a:srgbClr val="008A3E"/>
                </a:solidFill>
                <a:latin typeface="Arial"/>
                <a:cs typeface="Arial"/>
              </a:rPr>
              <a:t>: </a:t>
            </a:r>
            <a:r>
              <a:rPr lang="sr-Cyrl-CS" sz="4000" b="1" dirty="0" smtClean="0">
                <a:solidFill>
                  <a:srgbClr val="008A3E"/>
                </a:solidFill>
              </a:rPr>
              <a:t>4 =</a:t>
            </a:r>
            <a:endParaRPr lang="sr-Latn-CS" sz="4000" dirty="0">
              <a:solidFill>
                <a:prstClr val="black"/>
              </a:solidFill>
            </a:endParaRPr>
          </a:p>
        </p:txBody>
      </p:sp>
      <p:sp>
        <p:nvSpPr>
          <p:cNvPr id="5" name="Чувар места за садржај 2"/>
          <p:cNvSpPr txBox="1">
            <a:spLocks/>
          </p:cNvSpPr>
          <p:nvPr/>
        </p:nvSpPr>
        <p:spPr>
          <a:xfrm>
            <a:off x="2819400" y="4381495"/>
            <a:ext cx="2514600" cy="6858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sz="4000" b="1" dirty="0" smtClean="0">
                <a:solidFill>
                  <a:srgbClr val="008A3E"/>
                </a:solidFill>
              </a:rPr>
              <a:t>80 </a:t>
            </a:r>
            <a:r>
              <a:rPr lang="sr-Cyrl-CS" sz="4000" b="1" dirty="0" smtClean="0">
                <a:solidFill>
                  <a:srgbClr val="FF3399"/>
                </a:solidFill>
                <a:latin typeface="Arial"/>
                <a:cs typeface="Arial"/>
              </a:rPr>
              <a:t>: 2 </a:t>
            </a:r>
            <a:r>
              <a:rPr lang="sr-Cyrl-CS" sz="4000" b="1" dirty="0" smtClean="0">
                <a:solidFill>
                  <a:srgbClr val="008A3E"/>
                </a:solidFill>
                <a:latin typeface="Arial"/>
                <a:cs typeface="Arial"/>
              </a:rPr>
              <a:t>: </a:t>
            </a:r>
            <a:r>
              <a:rPr lang="sr-Cyrl-CS" sz="4000" b="1" dirty="0" smtClean="0">
                <a:solidFill>
                  <a:srgbClr val="008A3E"/>
                </a:solidFill>
              </a:rPr>
              <a:t>4 =</a:t>
            </a:r>
            <a:endParaRPr lang="sr-Latn-CS" sz="4000" dirty="0">
              <a:solidFill>
                <a:prstClr val="black"/>
              </a:solidFill>
            </a:endParaRPr>
          </a:p>
        </p:txBody>
      </p:sp>
      <p:sp>
        <p:nvSpPr>
          <p:cNvPr id="6" name="Чувар места за садржај 2"/>
          <p:cNvSpPr txBox="1">
            <a:spLocks/>
          </p:cNvSpPr>
          <p:nvPr/>
        </p:nvSpPr>
        <p:spPr>
          <a:xfrm>
            <a:off x="5482003" y="2315992"/>
            <a:ext cx="1528397" cy="6858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sz="4000" b="1" dirty="0" smtClean="0">
                <a:solidFill>
                  <a:srgbClr val="008A3E"/>
                </a:solidFill>
              </a:rPr>
              <a:t>16</a:t>
            </a:r>
            <a:r>
              <a:rPr lang="en-US" sz="4000" b="1" dirty="0" smtClean="0">
                <a:solidFill>
                  <a:srgbClr val="008A3E"/>
                </a:solidFill>
              </a:rPr>
              <a:t>0</a:t>
            </a:r>
            <a:r>
              <a:rPr lang="sr-Cyrl-CS" sz="4000" b="1" dirty="0">
                <a:solidFill>
                  <a:srgbClr val="008A3E"/>
                </a:solidFill>
              </a:rPr>
              <a:t>:</a:t>
            </a:r>
            <a:r>
              <a:rPr lang="sr-Cyrl-CS" sz="4000" b="1" dirty="0" smtClean="0">
                <a:solidFill>
                  <a:srgbClr val="008A3E"/>
                </a:solidFill>
              </a:rPr>
              <a:t>4</a:t>
            </a:r>
            <a:endParaRPr lang="sr-Latn-CS" sz="4000" dirty="0">
              <a:solidFill>
                <a:prstClr val="black"/>
              </a:solidFill>
            </a:endParaRPr>
          </a:p>
        </p:txBody>
      </p:sp>
      <p:sp>
        <p:nvSpPr>
          <p:cNvPr id="7" name="Чувар места за садржај 2"/>
          <p:cNvSpPr txBox="1">
            <a:spLocks/>
          </p:cNvSpPr>
          <p:nvPr/>
        </p:nvSpPr>
        <p:spPr>
          <a:xfrm>
            <a:off x="5565618" y="4395826"/>
            <a:ext cx="1447800" cy="6858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sz="4000" b="1" dirty="0" smtClean="0">
                <a:solidFill>
                  <a:srgbClr val="008A3E"/>
                </a:solidFill>
              </a:rPr>
              <a:t>40:4</a:t>
            </a:r>
            <a:endParaRPr lang="sr-Latn-CS" sz="4000" dirty="0">
              <a:solidFill>
                <a:prstClr val="black"/>
              </a:solidFill>
            </a:endParaRPr>
          </a:p>
        </p:txBody>
      </p:sp>
      <p:sp>
        <p:nvSpPr>
          <p:cNvPr id="8" name="Чувар места за садржај 2"/>
          <p:cNvSpPr txBox="1">
            <a:spLocks/>
          </p:cNvSpPr>
          <p:nvPr/>
        </p:nvSpPr>
        <p:spPr>
          <a:xfrm>
            <a:off x="7696200" y="2325045"/>
            <a:ext cx="990600" cy="68580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sz="4000" b="1" dirty="0" smtClean="0">
                <a:solidFill>
                  <a:srgbClr val="008A3E"/>
                </a:solidFill>
              </a:rPr>
              <a:t>=</a:t>
            </a:r>
            <a:r>
              <a:rPr lang="sr-Cyrl-CS" sz="4000" b="1" dirty="0" smtClean="0">
                <a:solidFill>
                  <a:srgbClr val="FF3399"/>
                </a:solidFill>
              </a:rPr>
              <a:t>40</a:t>
            </a:r>
            <a:endParaRPr lang="sr-Latn-CS" sz="4000" dirty="0">
              <a:solidFill>
                <a:srgbClr val="FF3399"/>
              </a:solidFill>
            </a:endParaRPr>
          </a:p>
        </p:txBody>
      </p:sp>
      <p:sp>
        <p:nvSpPr>
          <p:cNvPr id="9" name="Чувар места за садржај 2"/>
          <p:cNvSpPr txBox="1">
            <a:spLocks noGrp="1"/>
          </p:cNvSpPr>
          <p:nvPr>
            <p:ph type="title"/>
          </p:nvPr>
        </p:nvSpPr>
        <p:spPr>
          <a:xfrm>
            <a:off x="1099038" y="152400"/>
            <a:ext cx="3733800" cy="1143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dirty="0" smtClean="0"/>
              <a:t>Или овако!</a:t>
            </a:r>
          </a:p>
        </p:txBody>
      </p:sp>
      <p:sp>
        <p:nvSpPr>
          <p:cNvPr id="10" name="Стрелица надесно 9"/>
          <p:cNvSpPr/>
          <p:nvPr/>
        </p:nvSpPr>
        <p:spPr>
          <a:xfrm rot="5400000">
            <a:off x="5025035" y="482345"/>
            <a:ext cx="1219200" cy="969619"/>
          </a:xfrm>
          <a:prstGeom prst="rightArrow">
            <a:avLst>
              <a:gd name="adj1" fmla="val 50000"/>
              <a:gd name="adj2" fmla="val 18069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CS" b="1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Стрелица надесно 11"/>
          <p:cNvSpPr/>
          <p:nvPr/>
        </p:nvSpPr>
        <p:spPr>
          <a:xfrm rot="19036183">
            <a:off x="2080859" y="2834360"/>
            <a:ext cx="685800" cy="228600"/>
          </a:xfrm>
          <a:prstGeom prst="rightArrow">
            <a:avLst>
              <a:gd name="adj1" fmla="val 50000"/>
              <a:gd name="adj2" fmla="val 18069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CS" b="1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Стрелица надесно 12"/>
          <p:cNvSpPr/>
          <p:nvPr/>
        </p:nvSpPr>
        <p:spPr>
          <a:xfrm rot="2129317">
            <a:off x="2096978" y="4548764"/>
            <a:ext cx="685800" cy="228600"/>
          </a:xfrm>
          <a:prstGeom prst="rightArrow">
            <a:avLst>
              <a:gd name="adj1" fmla="val 50000"/>
              <a:gd name="adj2" fmla="val 18069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CS" b="1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Стрелица надесно 13"/>
          <p:cNvSpPr/>
          <p:nvPr/>
        </p:nvSpPr>
        <p:spPr>
          <a:xfrm>
            <a:off x="7194782" y="2632026"/>
            <a:ext cx="421957" cy="228600"/>
          </a:xfrm>
          <a:prstGeom prst="rightArrow">
            <a:avLst>
              <a:gd name="adj1" fmla="val 50000"/>
              <a:gd name="adj2" fmla="val 18069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CS" b="1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Чувар места за садржај 2"/>
          <p:cNvSpPr txBox="1">
            <a:spLocks/>
          </p:cNvSpPr>
          <p:nvPr/>
        </p:nvSpPr>
        <p:spPr>
          <a:xfrm>
            <a:off x="7675587" y="4370929"/>
            <a:ext cx="990600" cy="68580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sz="4000" b="1" dirty="0" smtClean="0">
                <a:solidFill>
                  <a:srgbClr val="008A3E"/>
                </a:solidFill>
              </a:rPr>
              <a:t>=</a:t>
            </a:r>
            <a:r>
              <a:rPr lang="sr-Cyrl-CS" sz="4000" b="1" dirty="0" smtClean="0">
                <a:solidFill>
                  <a:srgbClr val="FF3399"/>
                </a:solidFill>
              </a:rPr>
              <a:t>10</a:t>
            </a:r>
            <a:endParaRPr lang="sr-Latn-CS" sz="4000" dirty="0">
              <a:solidFill>
                <a:srgbClr val="FF3399"/>
              </a:solidFill>
            </a:endParaRPr>
          </a:p>
        </p:txBody>
      </p:sp>
      <p:sp>
        <p:nvSpPr>
          <p:cNvPr id="17" name="Стрелица надесно 16"/>
          <p:cNvSpPr/>
          <p:nvPr/>
        </p:nvSpPr>
        <p:spPr>
          <a:xfrm>
            <a:off x="7175192" y="4610095"/>
            <a:ext cx="421957" cy="228600"/>
          </a:xfrm>
          <a:prstGeom prst="rightArrow">
            <a:avLst>
              <a:gd name="adj1" fmla="val 50000"/>
              <a:gd name="adj2" fmla="val 18069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CS" b="1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Закривљена стрелица надоле 17"/>
          <p:cNvSpPr/>
          <p:nvPr/>
        </p:nvSpPr>
        <p:spPr>
          <a:xfrm rot="1681616">
            <a:off x="2882677" y="3829297"/>
            <a:ext cx="1243671" cy="296424"/>
          </a:xfrm>
          <a:prstGeom prst="curvedDownArrow">
            <a:avLst/>
          </a:prstGeom>
          <a:solidFill>
            <a:schemeClr val="accent2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chemeClr val="tx1"/>
              </a:solidFill>
            </a:endParaRPr>
          </a:p>
        </p:txBody>
      </p:sp>
      <p:sp>
        <p:nvSpPr>
          <p:cNvPr id="19" name="Закривљена стрелица надоле 18"/>
          <p:cNvSpPr/>
          <p:nvPr/>
        </p:nvSpPr>
        <p:spPr>
          <a:xfrm>
            <a:off x="4123067" y="3783181"/>
            <a:ext cx="4182733" cy="484019"/>
          </a:xfrm>
          <a:prstGeom prst="curvedDownArrow">
            <a:avLst/>
          </a:prstGeom>
          <a:solidFill>
            <a:schemeClr val="accent2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chemeClr val="tx1"/>
              </a:solidFill>
            </a:endParaRPr>
          </a:p>
        </p:txBody>
      </p:sp>
      <p:sp>
        <p:nvSpPr>
          <p:cNvPr id="20" name="Закривљена стрелица надоле 19"/>
          <p:cNvSpPr/>
          <p:nvPr/>
        </p:nvSpPr>
        <p:spPr>
          <a:xfrm flipV="1">
            <a:off x="4123067" y="3137055"/>
            <a:ext cx="4182733" cy="582781"/>
          </a:xfrm>
          <a:prstGeom prst="curvedDownArrow">
            <a:avLst/>
          </a:prstGeom>
          <a:solidFill>
            <a:schemeClr val="accent2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chemeClr val="tx1"/>
              </a:solidFill>
            </a:endParaRPr>
          </a:p>
        </p:txBody>
      </p:sp>
      <p:sp>
        <p:nvSpPr>
          <p:cNvPr id="21" name="Закривљена стрелица надоле 20"/>
          <p:cNvSpPr/>
          <p:nvPr/>
        </p:nvSpPr>
        <p:spPr>
          <a:xfrm rot="20362030" flipV="1">
            <a:off x="2903997" y="3298498"/>
            <a:ext cx="1243671" cy="337204"/>
          </a:xfrm>
          <a:prstGeom prst="curvedDownArrow">
            <a:avLst/>
          </a:prstGeom>
          <a:solidFill>
            <a:schemeClr val="accent2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70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  <p:bldP spid="6" grpId="0" animBg="1"/>
      <p:bldP spid="7" grpId="0" animBg="1"/>
      <p:bldP spid="8" grpId="0" animBg="1"/>
      <p:bldP spid="9" grpId="0" build="p" animBg="1"/>
      <p:bldP spid="10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r-Cyrl-CS" dirty="0" smtClean="0"/>
              <a:t>Да запамтимо!</a:t>
            </a:r>
            <a:endParaRPr lang="sr-Latn-CS" dirty="0"/>
          </a:p>
        </p:txBody>
      </p:sp>
      <p:sp>
        <p:nvSpPr>
          <p:cNvPr id="3" name="Правоугаоник заобљених углова 2"/>
          <p:cNvSpPr/>
          <p:nvPr/>
        </p:nvSpPr>
        <p:spPr>
          <a:xfrm>
            <a:off x="914400" y="2286000"/>
            <a:ext cx="2895600" cy="3886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 smtClean="0"/>
              <a:t>Количник ће се повећати толико пута колико дељеник пута повећамо</a:t>
            </a:r>
            <a:endParaRPr lang="sr-Latn-CS" sz="3200" dirty="0"/>
          </a:p>
        </p:txBody>
      </p:sp>
      <p:sp>
        <p:nvSpPr>
          <p:cNvPr id="9" name="Правоугаоник заобљених углова 8"/>
          <p:cNvSpPr/>
          <p:nvPr/>
        </p:nvSpPr>
        <p:spPr>
          <a:xfrm>
            <a:off x="4953000" y="2396905"/>
            <a:ext cx="2895600" cy="3886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r-Cyrl-CS" sz="3200" dirty="0">
                <a:solidFill>
                  <a:prstClr val="white"/>
                </a:solidFill>
              </a:rPr>
              <a:t>Количник ће се </a:t>
            </a:r>
            <a:r>
              <a:rPr lang="sr-Cyrl-CS" sz="3200" dirty="0" smtClean="0">
                <a:solidFill>
                  <a:prstClr val="white"/>
                </a:solidFill>
              </a:rPr>
              <a:t>смањити </a:t>
            </a:r>
            <a:r>
              <a:rPr lang="sr-Cyrl-CS" sz="3200" dirty="0">
                <a:solidFill>
                  <a:prstClr val="white"/>
                </a:solidFill>
              </a:rPr>
              <a:t>толико пута колико дељеник пута </a:t>
            </a:r>
            <a:r>
              <a:rPr lang="sr-Cyrl-CS" sz="3200" dirty="0" smtClean="0">
                <a:solidFill>
                  <a:prstClr val="white"/>
                </a:solidFill>
              </a:rPr>
              <a:t>смањимо</a:t>
            </a:r>
            <a:endParaRPr lang="sr-Latn-C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70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457200" y="1548561"/>
            <a:ext cx="8229600" cy="45259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Cyrl-CS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 Р А Ј</a:t>
            </a:r>
            <a:endParaRPr lang="sr-Latn-CS" sz="8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48400" y="6028905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М.Т.2013</a:t>
            </a:r>
            <a:r>
              <a:rPr lang="sr-Cyrl-CS" dirty="0" smtClean="0"/>
              <a:t>.</a:t>
            </a:r>
            <a:endParaRPr lang="sr-Latn-C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1500" b="0" i="0" u="none" strike="noStrike" cap="none" normalizeH="0" baseline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http://maslacak.weebly.com/</a:t>
            </a:r>
            <a:endParaRPr kumimoji="0" lang="sr-Latn-R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12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49" name="Слика 13" descr="Опис: D:\za sajt\GTD ep2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4191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16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наставни материјали</a:t>
            </a:r>
            <a:endParaRPr kumimoji="0" 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96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ocetna matematiika 3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тема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тема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pocetna matematiika 3</Template>
  <TotalTime>51</TotalTime>
  <Words>163</Words>
  <Application>Microsoft Office PowerPoint</Application>
  <PresentationFormat>Пројекција на екрану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Наслови слајдова</vt:lpstr>
      </vt:variant>
      <vt:variant>
        <vt:i4>7</vt:i4>
      </vt:variant>
    </vt:vector>
  </HeadingPairs>
  <TitlesOfParts>
    <vt:vector size="11" baseType="lpstr">
      <vt:lpstr>pocetna matematiika 3</vt:lpstr>
      <vt:lpstr>Office тема</vt:lpstr>
      <vt:lpstr>3_Office тема</vt:lpstr>
      <vt:lpstr>4_Office тема</vt:lpstr>
      <vt:lpstr>3.РАЗРЕД</vt:lpstr>
      <vt:lpstr>200   :   2 = 100</vt:lpstr>
      <vt:lpstr>(60 • 2) : 3 =</vt:lpstr>
      <vt:lpstr>(60 : 2) : 3 =</vt:lpstr>
      <vt:lpstr>Или овако!</vt:lpstr>
      <vt:lpstr>Да запамтимо!</vt:lpstr>
      <vt:lpstr>PowerPoint презентација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3.РАЗРЕД</dc:title>
  <dc:creator>mt</dc:creator>
  <cp:lastModifiedBy>mt</cp:lastModifiedBy>
  <cp:revision>9</cp:revision>
  <dcterms:created xsi:type="dcterms:W3CDTF">2013-01-05T12:17:56Z</dcterms:created>
  <dcterms:modified xsi:type="dcterms:W3CDTF">2013-01-22T12:00:58Z</dcterms:modified>
</cp:coreProperties>
</file>