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sldIdLst>
    <p:sldId id="256" r:id="rId3"/>
    <p:sldId id="268" r:id="rId4"/>
    <p:sldId id="274" r:id="rId5"/>
    <p:sldId id="275" r:id="rId6"/>
    <p:sldId id="276" r:id="rId7"/>
    <p:sldId id="273" r:id="rId8"/>
    <p:sldId id="262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D347"/>
    <a:srgbClr val="25C6FF"/>
    <a:srgbClr val="9933FF"/>
    <a:srgbClr val="FF3399"/>
    <a:srgbClr val="FFE38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Умерени стил 2 – Наглашавање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015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6396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95147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5.1.2013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52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5.1.2013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5.1.2013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259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5.1.2013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21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5.1.2013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71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5.1.2013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7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5.1.2013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99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5.1.2013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56006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5.1.2013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569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5.1.2013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98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5.1.2013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50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020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4386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792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110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6764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2419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756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8129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5.1.2013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4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8001000" y="6096000"/>
            <a:ext cx="1066800" cy="685800"/>
          </a:xfrm>
        </p:spPr>
        <p:txBody>
          <a:bodyPr>
            <a:normAutofit/>
          </a:bodyPr>
          <a:lstStyle/>
          <a:p>
            <a:r>
              <a:rPr lang="sr-Cyrl-CS" sz="1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М.Т</a:t>
            </a:r>
            <a:r>
              <a:rPr lang="sr-Cyrl-CS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sr-Latn-CS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Коцка 3"/>
          <p:cNvSpPr/>
          <p:nvPr/>
        </p:nvSpPr>
        <p:spPr>
          <a:xfrm>
            <a:off x="1075099" y="1799376"/>
            <a:ext cx="1600200" cy="144780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Коцка 6"/>
          <p:cNvSpPr/>
          <p:nvPr/>
        </p:nvSpPr>
        <p:spPr>
          <a:xfrm>
            <a:off x="2514600" y="1075476"/>
            <a:ext cx="1600200" cy="1447800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Коцка 7"/>
          <p:cNvSpPr/>
          <p:nvPr/>
        </p:nvSpPr>
        <p:spPr>
          <a:xfrm>
            <a:off x="3910343" y="1799376"/>
            <a:ext cx="1600200" cy="144780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Коцка 8"/>
          <p:cNvSpPr/>
          <p:nvPr/>
        </p:nvSpPr>
        <p:spPr>
          <a:xfrm>
            <a:off x="5334000" y="1042280"/>
            <a:ext cx="1600200" cy="1447800"/>
          </a:xfrm>
          <a:prstGeom prst="cube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sr-Cyrl-C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Коцка 10"/>
          <p:cNvSpPr/>
          <p:nvPr/>
        </p:nvSpPr>
        <p:spPr>
          <a:xfrm>
            <a:off x="6781800" y="1752600"/>
            <a:ext cx="1600200" cy="1447800"/>
          </a:xfrm>
          <a:prstGeom prst="cube">
            <a:avLst/>
          </a:prstGeom>
          <a:solidFill>
            <a:srgbClr val="25C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Наслов 11"/>
          <p:cNvSpPr>
            <a:spLocks noGrp="1"/>
          </p:cNvSpPr>
          <p:nvPr>
            <p:ph type="ctrTitle"/>
          </p:nvPr>
        </p:nvSpPr>
        <p:spPr>
          <a:xfrm>
            <a:off x="2133600" y="3429000"/>
            <a:ext cx="5325701" cy="1470025"/>
          </a:xfrm>
          <a:prstGeom prst="cub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3.РАЗРЕД</a:t>
            </a:r>
            <a:endParaRPr lang="sr-Latn-C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762000" y="5334000"/>
            <a:ext cx="7467600" cy="1143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r-Cyrl-C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25C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25C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СТАЛНОСТ ПРОИЗВОДА </a:t>
            </a:r>
            <a:endParaRPr lang="sr-Cyrl-C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25C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sr-Latn-C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25C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416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9986" y="2583359"/>
            <a:ext cx="8265814" cy="848022"/>
          </a:xfrm>
        </p:spPr>
        <p:txBody>
          <a:bodyPr>
            <a:normAutofit fontScale="90000"/>
          </a:bodyPr>
          <a:lstStyle/>
          <a:p>
            <a:r>
              <a:rPr lang="sr-Cyrl-CS" b="1" dirty="0">
                <a:solidFill>
                  <a:srgbClr val="008A3E"/>
                </a:solidFill>
              </a:rPr>
              <a:t/>
            </a:r>
            <a:br>
              <a:rPr lang="sr-Cyrl-CS" b="1" dirty="0">
                <a:solidFill>
                  <a:srgbClr val="008A3E"/>
                </a:solidFill>
              </a:rPr>
            </a:br>
            <a:r>
              <a:rPr lang="sr-Cyrl-CS" b="1" dirty="0">
                <a:solidFill>
                  <a:srgbClr val="008A3E"/>
                </a:solidFill>
              </a:rPr>
              <a:t>(</a:t>
            </a:r>
            <a:r>
              <a:rPr lang="sr-Cyrl-CS" b="1" dirty="0" smtClean="0">
                <a:solidFill>
                  <a:srgbClr val="008A3E"/>
                </a:solidFill>
              </a:rPr>
              <a:t>50</a:t>
            </a:r>
            <a:r>
              <a:rPr lang="sr-Cyrl-CS" sz="1600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006666"/>
                </a:solidFill>
              </a:rPr>
              <a:t>: </a:t>
            </a:r>
            <a:r>
              <a:rPr lang="sr-Cyrl-CS" b="1" dirty="0" smtClean="0">
                <a:solidFill>
                  <a:srgbClr val="FF0000"/>
                </a:solidFill>
              </a:rPr>
              <a:t>5</a:t>
            </a:r>
            <a:r>
              <a:rPr lang="sr-Cyrl-CS" b="1" dirty="0" smtClean="0">
                <a:solidFill>
                  <a:srgbClr val="008A3E"/>
                </a:solidFill>
              </a:rPr>
              <a:t>)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sz="3600" b="1" dirty="0">
                <a:solidFill>
                  <a:srgbClr val="008A3E"/>
                </a:solidFill>
                <a:latin typeface="Arial"/>
                <a:cs typeface="Arial"/>
              </a:rPr>
              <a:t>(</a:t>
            </a:r>
            <a:r>
              <a:rPr lang="sr-Cyrl-CS" b="1" dirty="0" smtClean="0">
                <a:solidFill>
                  <a:srgbClr val="008A3E"/>
                </a:solidFill>
              </a:rPr>
              <a:t>4 </a:t>
            </a:r>
            <a:r>
              <a:rPr lang="sr-Cyrl-CS" sz="3600" b="1" dirty="0">
                <a:solidFill>
                  <a:srgbClr val="FF0000"/>
                </a:solidFill>
                <a:latin typeface="Arial"/>
                <a:cs typeface="Arial"/>
              </a:rPr>
              <a:t>● </a:t>
            </a:r>
            <a:r>
              <a:rPr lang="sr-Cyrl-CS" sz="3600" b="1" dirty="0" smtClean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)</a:t>
            </a:r>
            <a:r>
              <a:rPr lang="sr-Cyrl-CS" b="1" dirty="0" smtClean="0">
                <a:solidFill>
                  <a:srgbClr val="008A3E"/>
                </a:solidFill>
              </a:rPr>
              <a:t>=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219200" y="5334000"/>
            <a:ext cx="6324600" cy="12614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800" dirty="0" smtClean="0"/>
              <a:t>Примећујемо да </a:t>
            </a:r>
            <a:r>
              <a:rPr lang="sr-Cyrl-CS" sz="3800" dirty="0" smtClean="0"/>
              <a:t>је  </a:t>
            </a:r>
            <a:r>
              <a:rPr lang="sr-Cyrl-CS" sz="3800" dirty="0" smtClean="0"/>
              <a:t>производ </a:t>
            </a:r>
            <a:r>
              <a:rPr lang="sr-Cyrl-CS" sz="3800" dirty="0" smtClean="0"/>
              <a:t>остао непромењен !</a:t>
            </a:r>
            <a:endParaRPr lang="sr-Cyrl-CS" sz="3800" dirty="0" smtClean="0"/>
          </a:p>
          <a:p>
            <a:pPr marL="0" indent="0">
              <a:buNone/>
            </a:pPr>
            <a:endParaRPr lang="sr-Cyrl-CS" dirty="0" smtClean="0"/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1371600" y="381000"/>
            <a:ext cx="5791200" cy="8763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>
                <a:solidFill>
                  <a:prstClr val="white"/>
                </a:solidFill>
              </a:rPr>
              <a:t>Ако </a:t>
            </a:r>
            <a:r>
              <a:rPr lang="sr-Cyrl-CS" dirty="0" smtClean="0">
                <a:solidFill>
                  <a:prstClr val="white"/>
                </a:solidFill>
              </a:rPr>
              <a:t>први  </a:t>
            </a:r>
            <a:r>
              <a:rPr lang="sr-Cyrl-CS" dirty="0" smtClean="0">
                <a:solidFill>
                  <a:prstClr val="white"/>
                </a:solidFill>
              </a:rPr>
              <a:t>чинилац </a:t>
            </a:r>
            <a:r>
              <a:rPr lang="sr-Cyrl-CS" dirty="0" smtClean="0">
                <a:solidFill>
                  <a:prstClr val="white"/>
                </a:solidFill>
              </a:rPr>
              <a:t>умањимо,а други увећамо исти број пута…</a:t>
            </a:r>
            <a:endParaRPr lang="sr-Cyrl-CS" dirty="0" smtClean="0">
              <a:solidFill>
                <a:prstClr val="white"/>
              </a:solidFill>
            </a:endParaRPr>
          </a:p>
        </p:txBody>
      </p:sp>
      <p:sp>
        <p:nvSpPr>
          <p:cNvPr id="6" name="Наслов 1"/>
          <p:cNvSpPr txBox="1">
            <a:spLocks/>
          </p:cNvSpPr>
          <p:nvPr/>
        </p:nvSpPr>
        <p:spPr>
          <a:xfrm>
            <a:off x="76200" y="13549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8A3E"/>
                </a:solidFill>
              </a:rPr>
              <a:t>             50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008A3E"/>
                </a:solidFill>
              </a:rPr>
              <a:t>4 </a:t>
            </a:r>
            <a:r>
              <a:rPr lang="sr-Cyrl-CS" b="1" dirty="0" smtClean="0">
                <a:solidFill>
                  <a:srgbClr val="008A3E"/>
                </a:solidFill>
              </a:rPr>
              <a:t>= 200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381000" y="35432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8A3E"/>
                </a:solidFill>
              </a:rPr>
              <a:t>        10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008A3E"/>
                </a:solidFill>
              </a:rPr>
              <a:t>20 </a:t>
            </a:r>
            <a:r>
              <a:rPr lang="sr-Cyrl-CS" b="1" dirty="0" smtClean="0">
                <a:solidFill>
                  <a:srgbClr val="008A3E"/>
                </a:solidFill>
              </a:rPr>
              <a:t>= </a:t>
            </a:r>
            <a:r>
              <a:rPr lang="sr-Cyrl-CS" b="1" dirty="0" smtClean="0">
                <a:solidFill>
                  <a:srgbClr val="008A3E"/>
                </a:solidFill>
              </a:rPr>
              <a:t>200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14" name="Стрелица надоле 13"/>
          <p:cNvSpPr/>
          <p:nvPr/>
        </p:nvSpPr>
        <p:spPr>
          <a:xfrm rot="19638957">
            <a:off x="3195446" y="2180200"/>
            <a:ext cx="304800" cy="6354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4305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  <p:bldP spid="6" grpId="0"/>
      <p:bldP spid="10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9986" y="2583359"/>
            <a:ext cx="8229600" cy="1143000"/>
          </a:xfrm>
        </p:spPr>
        <p:txBody>
          <a:bodyPr/>
          <a:lstStyle/>
          <a:p>
            <a:r>
              <a:rPr lang="sr-Cyrl-CS" b="1" dirty="0" smtClean="0">
                <a:solidFill>
                  <a:srgbClr val="008A3E"/>
                </a:solidFill>
              </a:rPr>
              <a:t>(100 </a:t>
            </a:r>
            <a:r>
              <a:rPr lang="sr-Cyrl-CS" sz="3600" b="1" dirty="0">
                <a:solidFill>
                  <a:srgbClr val="FF0000"/>
                </a:solidFill>
                <a:latin typeface="Arial"/>
                <a:cs typeface="Arial"/>
              </a:rPr>
              <a:t>●</a:t>
            </a:r>
            <a:r>
              <a:rPr lang="sr-Cyrl-CS" b="1" dirty="0" smtClean="0">
                <a:solidFill>
                  <a:srgbClr val="FF0000"/>
                </a:solidFill>
              </a:rPr>
              <a:t> 4</a:t>
            </a:r>
            <a:r>
              <a:rPr lang="sr-Cyrl-CS" b="1" dirty="0" smtClean="0">
                <a:solidFill>
                  <a:srgbClr val="008A3E"/>
                </a:solidFill>
              </a:rPr>
              <a:t>)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(</a:t>
            </a:r>
            <a:r>
              <a:rPr lang="sr-Cyrl-CS" b="1" dirty="0" smtClean="0">
                <a:solidFill>
                  <a:srgbClr val="008A3E"/>
                </a:solidFill>
              </a:rPr>
              <a:t>8 </a:t>
            </a:r>
            <a:r>
              <a:rPr lang="sr-Cyrl-CS" sz="3600" b="1" dirty="0" smtClean="0">
                <a:solidFill>
                  <a:srgbClr val="FF0000"/>
                </a:solidFill>
                <a:latin typeface="Arial"/>
                <a:cs typeface="Arial"/>
              </a:rPr>
              <a:t>: </a:t>
            </a:r>
            <a:r>
              <a:rPr lang="sr-Cyrl-CS" sz="3600" b="1" dirty="0" smtClean="0">
                <a:solidFill>
                  <a:srgbClr val="FF0000"/>
                </a:solidFill>
                <a:latin typeface="Arial"/>
                <a:cs typeface="Arial"/>
              </a:rPr>
              <a:t>4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) </a:t>
            </a:r>
            <a:r>
              <a:rPr lang="sr-Cyrl-CS" b="1" dirty="0" smtClean="0">
                <a:solidFill>
                  <a:srgbClr val="008A3E"/>
                </a:solidFill>
              </a:rPr>
              <a:t>=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219200" y="5334000"/>
            <a:ext cx="6324600" cy="12614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800" dirty="0" smtClean="0"/>
              <a:t>Примећујемо да </a:t>
            </a:r>
            <a:r>
              <a:rPr lang="sr-Cyrl-CS" sz="3800" dirty="0" smtClean="0"/>
              <a:t>је  </a:t>
            </a:r>
            <a:r>
              <a:rPr lang="sr-Cyrl-CS" sz="3800" dirty="0" smtClean="0"/>
              <a:t>производ </a:t>
            </a:r>
            <a:r>
              <a:rPr lang="sr-Cyrl-CS" sz="3800" dirty="0" smtClean="0"/>
              <a:t>остао непромењен !</a:t>
            </a:r>
            <a:endParaRPr lang="sr-Cyrl-CS" sz="3800" dirty="0" smtClean="0"/>
          </a:p>
          <a:p>
            <a:pPr marL="0" indent="0">
              <a:buNone/>
            </a:pPr>
            <a:endParaRPr lang="sr-Cyrl-CS" dirty="0" smtClean="0"/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1371600" y="381000"/>
            <a:ext cx="5791200" cy="8763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>
                <a:solidFill>
                  <a:prstClr val="white"/>
                </a:solidFill>
              </a:rPr>
              <a:t>Ако први чинилац увећамо,а други умањимо исти број пута…</a:t>
            </a:r>
            <a:endParaRPr lang="sr-Cyrl-CS" dirty="0" smtClean="0">
              <a:solidFill>
                <a:prstClr val="white"/>
              </a:solidFill>
            </a:endParaRPr>
          </a:p>
        </p:txBody>
      </p:sp>
      <p:sp>
        <p:nvSpPr>
          <p:cNvPr id="6" name="Наслов 1"/>
          <p:cNvSpPr txBox="1">
            <a:spLocks/>
          </p:cNvSpPr>
          <p:nvPr/>
        </p:nvSpPr>
        <p:spPr>
          <a:xfrm>
            <a:off x="76200" y="13549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8A3E"/>
                </a:solidFill>
              </a:rPr>
              <a:t>             </a:t>
            </a:r>
            <a:r>
              <a:rPr lang="sr-Cyrl-CS" b="1" dirty="0" smtClean="0">
                <a:solidFill>
                  <a:srgbClr val="008A3E"/>
                </a:solidFill>
              </a:rPr>
              <a:t>100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008A3E"/>
                </a:solidFill>
              </a:rPr>
              <a:t>8 = 800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381000" y="35432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8A3E"/>
                </a:solidFill>
              </a:rPr>
              <a:t>        </a:t>
            </a:r>
            <a:r>
              <a:rPr lang="sr-Cyrl-CS" b="1" dirty="0" smtClean="0">
                <a:solidFill>
                  <a:srgbClr val="008A3E"/>
                </a:solidFill>
              </a:rPr>
              <a:t>400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008A3E"/>
                </a:solidFill>
              </a:rPr>
              <a:t>2 </a:t>
            </a:r>
            <a:r>
              <a:rPr lang="sr-Cyrl-CS" b="1" dirty="0" smtClean="0">
                <a:solidFill>
                  <a:srgbClr val="008A3E"/>
                </a:solidFill>
              </a:rPr>
              <a:t>= </a:t>
            </a:r>
            <a:r>
              <a:rPr lang="sr-Cyrl-CS" b="1" dirty="0" smtClean="0">
                <a:solidFill>
                  <a:srgbClr val="008A3E"/>
                </a:solidFill>
              </a:rPr>
              <a:t>800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7" name="Закривљена стрелица налево 6"/>
          <p:cNvSpPr/>
          <p:nvPr/>
        </p:nvSpPr>
        <p:spPr>
          <a:xfrm>
            <a:off x="6519076" y="1828801"/>
            <a:ext cx="643724" cy="2285998"/>
          </a:xfrm>
          <a:prstGeom prst="curvedLef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9000" y="2954804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rgbClr val="FF0000"/>
                </a:solidFill>
                <a:ea typeface="+mj-ea"/>
                <a:cs typeface="+mj-cs"/>
              </a:rPr>
              <a:t>непромењен</a:t>
            </a:r>
            <a:endParaRPr lang="sr-Latn-CS" sz="2000" dirty="0"/>
          </a:p>
        </p:txBody>
      </p:sp>
      <p:sp>
        <p:nvSpPr>
          <p:cNvPr id="14" name="Стрелица надоле 13"/>
          <p:cNvSpPr/>
          <p:nvPr/>
        </p:nvSpPr>
        <p:spPr>
          <a:xfrm rot="19638957">
            <a:off x="3195446" y="2180200"/>
            <a:ext cx="304800" cy="6354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" name="Стрелица надоле 10"/>
          <p:cNvSpPr/>
          <p:nvPr/>
        </p:nvSpPr>
        <p:spPr>
          <a:xfrm rot="19638957">
            <a:off x="5100446" y="2309630"/>
            <a:ext cx="304800" cy="6354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579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  <p:bldP spid="6" grpId="0"/>
      <p:bldP spid="10" grpId="0"/>
      <p:bldP spid="7" grpId="0" animBg="1"/>
      <p:bldP spid="14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9986" y="2583359"/>
            <a:ext cx="8229600" cy="1143000"/>
          </a:xfrm>
        </p:spPr>
        <p:txBody>
          <a:bodyPr/>
          <a:lstStyle/>
          <a:p>
            <a:r>
              <a:rPr lang="sr-Cyrl-CS" sz="3600" b="1" dirty="0">
                <a:solidFill>
                  <a:srgbClr val="008A3E"/>
                </a:solidFill>
                <a:latin typeface="Arial"/>
                <a:ea typeface="+mn-ea"/>
                <a:cs typeface="Arial"/>
              </a:rPr>
              <a:t>(</a:t>
            </a:r>
            <a:r>
              <a:rPr lang="sr-Cyrl-CS" sz="4000" b="1" dirty="0" smtClean="0">
                <a:solidFill>
                  <a:srgbClr val="008A3E"/>
                </a:solidFill>
                <a:ea typeface="+mn-ea"/>
                <a:cs typeface="+mn-cs"/>
              </a:rPr>
              <a:t>5  : </a:t>
            </a:r>
            <a:r>
              <a:rPr lang="sr-Cyrl-CS" sz="4000" b="1" u="sng" dirty="0" smtClean="0">
                <a:solidFill>
                  <a:srgbClr val="FF0000"/>
                </a:solidFill>
                <a:ea typeface="+mn-ea"/>
                <a:cs typeface="+mn-cs"/>
              </a:rPr>
              <a:t>    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ea typeface="+mn-ea"/>
                <a:cs typeface="Arial"/>
              </a:rPr>
              <a:t>) </a:t>
            </a:r>
            <a:r>
              <a:rPr lang="sr-Cyrl-CS" sz="3600" b="1" dirty="0">
                <a:solidFill>
                  <a:srgbClr val="008A3E"/>
                </a:solidFill>
                <a:latin typeface="Arial"/>
                <a:cs typeface="Arial"/>
              </a:rPr>
              <a:t>●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(</a:t>
            </a:r>
            <a:r>
              <a:rPr lang="sr-Cyrl-CS" b="1" dirty="0" smtClean="0">
                <a:solidFill>
                  <a:srgbClr val="008A3E"/>
                </a:solidFill>
              </a:rPr>
              <a:t>4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</a:t>
            </a:r>
            <a:r>
              <a:rPr lang="sr-Cyrl-CS" sz="36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sr-Cyrl-CS" sz="4000" b="1" dirty="0">
                <a:solidFill>
                  <a:srgbClr val="008A3E"/>
                </a:solidFill>
              </a:rPr>
              <a:t>5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)</a:t>
            </a:r>
            <a:r>
              <a:rPr lang="sr-Cyrl-CS" b="1" dirty="0" smtClean="0">
                <a:solidFill>
                  <a:srgbClr val="008A3E"/>
                </a:solidFill>
              </a:rPr>
              <a:t>=20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219200" y="5105400"/>
            <a:ext cx="6324600" cy="12614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800" dirty="0" smtClean="0"/>
              <a:t>Уписујемо исти број,али супротне операције!</a:t>
            </a:r>
            <a:endParaRPr lang="sr-Cyrl-CS" sz="3800" dirty="0" smtClean="0"/>
          </a:p>
          <a:p>
            <a:pPr marL="0" indent="0">
              <a:buNone/>
            </a:pPr>
            <a:endParaRPr lang="sr-Cyrl-CS" dirty="0" smtClean="0"/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1371600" y="381000"/>
            <a:ext cx="579120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>
                <a:solidFill>
                  <a:prstClr val="white"/>
                </a:solidFill>
              </a:rPr>
              <a:t>Који број треба уписати да би био</a:t>
            </a:r>
          </a:p>
          <a:p>
            <a:pPr marL="0" indent="0">
              <a:buFont typeface="Arial" pitchFamily="34" charset="0"/>
              <a:buNone/>
            </a:pPr>
            <a:r>
              <a:rPr lang="sr-Cyrl-CS" dirty="0" smtClean="0">
                <a:solidFill>
                  <a:prstClr val="white"/>
                </a:solidFill>
              </a:rPr>
              <a:t>исти резултат:</a:t>
            </a:r>
            <a:endParaRPr lang="sr-Cyrl-CS" dirty="0" smtClean="0">
              <a:solidFill>
                <a:prstClr val="white"/>
              </a:solidFill>
            </a:endParaRPr>
          </a:p>
        </p:txBody>
      </p:sp>
      <p:sp>
        <p:nvSpPr>
          <p:cNvPr id="14" name="Стрелица надоле 13"/>
          <p:cNvSpPr/>
          <p:nvPr/>
        </p:nvSpPr>
        <p:spPr>
          <a:xfrm rot="19638957">
            <a:off x="2662046" y="2180200"/>
            <a:ext cx="304800" cy="63546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" name="Правоугаоник 7"/>
          <p:cNvSpPr/>
          <p:nvPr/>
        </p:nvSpPr>
        <p:spPr>
          <a:xfrm>
            <a:off x="2879293" y="2729619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4400" b="1" dirty="0" smtClean="0">
                <a:solidFill>
                  <a:srgbClr val="FF0000"/>
                </a:solidFill>
                <a:ea typeface="+mj-ea"/>
                <a:cs typeface="+mj-cs"/>
              </a:rPr>
              <a:t>5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50918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uiExpand="1" build="p" animBg="1"/>
      <p:bldP spid="14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9986" y="2583359"/>
            <a:ext cx="8229600" cy="1143000"/>
          </a:xfrm>
        </p:spPr>
        <p:txBody>
          <a:bodyPr/>
          <a:lstStyle/>
          <a:p>
            <a:r>
              <a:rPr lang="sr-Cyrl-CS" b="1" dirty="0" smtClean="0">
                <a:solidFill>
                  <a:srgbClr val="008A3E"/>
                </a:solidFill>
              </a:rPr>
              <a:t>     (10 • </a:t>
            </a:r>
            <a:r>
              <a:rPr lang="sr-Cyrl-CS" b="1" dirty="0" smtClean="0">
                <a:solidFill>
                  <a:srgbClr val="FF0000"/>
                </a:solidFill>
              </a:rPr>
              <a:t>4</a:t>
            </a:r>
            <a:r>
              <a:rPr lang="sr-Cyrl-CS" b="1" dirty="0" smtClean="0">
                <a:solidFill>
                  <a:srgbClr val="008A3E"/>
                </a:solidFill>
              </a:rPr>
              <a:t>)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(</a:t>
            </a:r>
            <a:r>
              <a:rPr lang="sr-Cyrl-CS" b="1" dirty="0" smtClean="0">
                <a:solidFill>
                  <a:srgbClr val="008A3E"/>
                </a:solidFill>
              </a:rPr>
              <a:t>8 :</a:t>
            </a:r>
            <a:r>
              <a:rPr lang="sr-Cyrl-CS" b="1" u="sng" dirty="0" smtClean="0">
                <a:solidFill>
                  <a:srgbClr val="FF0000"/>
                </a:solidFill>
              </a:rPr>
              <a:t>    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) </a:t>
            </a:r>
            <a:r>
              <a:rPr lang="sr-Cyrl-CS" b="1" dirty="0" smtClean="0">
                <a:solidFill>
                  <a:srgbClr val="008A3E"/>
                </a:solidFill>
              </a:rPr>
              <a:t>= 80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219200" y="5334000"/>
            <a:ext cx="6324600" cy="12614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800" dirty="0"/>
              <a:t>Уписујемо исти број,али супротне операције!</a:t>
            </a:r>
          </a:p>
          <a:p>
            <a:pPr marL="0" indent="0">
              <a:buNone/>
            </a:pPr>
            <a:endParaRPr lang="sr-Cyrl-CS" dirty="0" smtClean="0"/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1371600" y="381000"/>
            <a:ext cx="5791200" cy="8763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CS" dirty="0">
                <a:solidFill>
                  <a:prstClr val="white"/>
                </a:solidFill>
              </a:rPr>
              <a:t>Који број треба уписати да би био</a:t>
            </a:r>
          </a:p>
          <a:p>
            <a:pPr marL="0" indent="0">
              <a:buNone/>
            </a:pPr>
            <a:r>
              <a:rPr lang="sr-Cyrl-CS" dirty="0">
                <a:solidFill>
                  <a:prstClr val="white"/>
                </a:solidFill>
              </a:rPr>
              <a:t>исти резултат:</a:t>
            </a:r>
          </a:p>
        </p:txBody>
      </p:sp>
      <p:sp>
        <p:nvSpPr>
          <p:cNvPr id="11" name="Стрелица надоле 10"/>
          <p:cNvSpPr/>
          <p:nvPr/>
        </p:nvSpPr>
        <p:spPr>
          <a:xfrm rot="19638957">
            <a:off x="5100446" y="2309630"/>
            <a:ext cx="304800" cy="6354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3" name="Правоугаоник 12"/>
          <p:cNvSpPr/>
          <p:nvPr/>
        </p:nvSpPr>
        <p:spPr>
          <a:xfrm>
            <a:off x="5252846" y="2729619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4400" b="1" dirty="0" smtClean="0">
                <a:solidFill>
                  <a:srgbClr val="FF0000"/>
                </a:solidFill>
                <a:ea typeface="+mj-ea"/>
                <a:cs typeface="+mj-cs"/>
              </a:rPr>
              <a:t>4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67619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uiExpand="1" build="p" animBg="1"/>
      <p:bldP spid="11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371600"/>
            <a:ext cx="3276600" cy="39703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3600" dirty="0">
                <a:solidFill>
                  <a:prstClr val="white"/>
                </a:solidFill>
              </a:rPr>
              <a:t>Ако </a:t>
            </a:r>
            <a:r>
              <a:rPr lang="sr-Cyrl-CS" sz="3600" dirty="0" smtClean="0">
                <a:solidFill>
                  <a:prstClr val="white"/>
                </a:solidFill>
              </a:rPr>
              <a:t>први </a:t>
            </a:r>
            <a:r>
              <a:rPr lang="sr-Cyrl-CS" sz="3600" dirty="0">
                <a:solidFill>
                  <a:prstClr val="white"/>
                </a:solidFill>
              </a:rPr>
              <a:t>чинилац умањимо,а други увећамо исти број </a:t>
            </a:r>
            <a:r>
              <a:rPr lang="sr-Cyrl-CS" sz="3600" dirty="0" smtClean="0">
                <a:solidFill>
                  <a:prstClr val="white"/>
                </a:solidFill>
              </a:rPr>
              <a:t>пута,</a:t>
            </a:r>
          </a:p>
          <a:p>
            <a:r>
              <a:rPr lang="sr-Cyrl-CS" sz="3600" dirty="0" smtClean="0">
                <a:solidFill>
                  <a:prstClr val="white"/>
                </a:solidFill>
              </a:rPr>
              <a:t>производ се неће мењати</a:t>
            </a:r>
            <a:r>
              <a:rPr lang="sr-Cyrl-CS" sz="3600" dirty="0" smtClean="0"/>
              <a:t>! </a:t>
            </a:r>
            <a:endParaRPr lang="sr-Latn-C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1371600"/>
            <a:ext cx="3276600" cy="39703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sr-Cyrl-CS" sz="3600" dirty="0" smtClean="0">
                <a:solidFill>
                  <a:prstClr val="white"/>
                </a:solidFill>
              </a:rPr>
              <a:t>Ако први</a:t>
            </a:r>
          </a:p>
          <a:p>
            <a:pPr lvl="0"/>
            <a:r>
              <a:rPr lang="sr-Cyrl-CS" sz="3600" dirty="0" smtClean="0">
                <a:solidFill>
                  <a:prstClr val="white"/>
                </a:solidFill>
              </a:rPr>
              <a:t>чинилац увећамо,а други умањимо</a:t>
            </a:r>
          </a:p>
          <a:p>
            <a:pPr lvl="0"/>
            <a:r>
              <a:rPr lang="sr-Cyrl-CS" sz="3600" dirty="0" smtClean="0">
                <a:solidFill>
                  <a:prstClr val="white"/>
                </a:solidFill>
              </a:rPr>
              <a:t> </a:t>
            </a:r>
            <a:r>
              <a:rPr lang="sr-Cyrl-CS" sz="3600" dirty="0">
                <a:solidFill>
                  <a:prstClr val="white"/>
                </a:solidFill>
              </a:rPr>
              <a:t>исти број пута,</a:t>
            </a:r>
          </a:p>
          <a:p>
            <a:pPr lvl="0"/>
            <a:r>
              <a:rPr lang="sr-Cyrl-CS" sz="3600" dirty="0">
                <a:solidFill>
                  <a:prstClr val="white"/>
                </a:solidFill>
              </a:rPr>
              <a:t>производ се неће мењати! </a:t>
            </a:r>
            <a:endParaRPr lang="sr-Latn-CS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5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548561"/>
            <a:ext cx="8229600" cy="4525963"/>
          </a:xfrm>
        </p:spPr>
        <p:txBody>
          <a:bodyPr>
            <a:normAutofit/>
          </a:bodyPr>
          <a:lstStyle/>
          <a:p>
            <a:r>
              <a:rPr lang="sr-Cyrl-C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9933F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 Р А Ј</a:t>
            </a:r>
            <a:endParaRPr lang="sr-Latn-C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9933FF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588985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М.Т.2013</a:t>
            </a:r>
            <a:r>
              <a:rPr lang="sr-Cyrl-CS" dirty="0" smtClean="0"/>
              <a:t>.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6229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cetna matematiika 3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pocetna matematiika 3</Template>
  <TotalTime>57</TotalTime>
  <Words>178</Words>
  <Application>Microsoft Office PowerPoint</Application>
  <PresentationFormat>Пројекција на екрану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Наслови слајдова</vt:lpstr>
      </vt:variant>
      <vt:variant>
        <vt:i4>7</vt:i4>
      </vt:variant>
    </vt:vector>
  </HeadingPairs>
  <TitlesOfParts>
    <vt:vector size="9" baseType="lpstr">
      <vt:lpstr>pocetna matematiika 3</vt:lpstr>
      <vt:lpstr>4_Office тема</vt:lpstr>
      <vt:lpstr>3.РАЗРЕД</vt:lpstr>
      <vt:lpstr> (50 : 5) ● (4 ● 5)=</vt:lpstr>
      <vt:lpstr>(100 ● 4) ● (8 : 4) =</vt:lpstr>
      <vt:lpstr>(5  :      ) ● (4 ● 5)=20</vt:lpstr>
      <vt:lpstr>     (10 • 4) ● (8 :     ) = 80</vt:lpstr>
      <vt:lpstr>PowerPoint презентација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3.РАЗРЕД</dc:title>
  <dc:creator>mt</dc:creator>
  <cp:lastModifiedBy>mt</cp:lastModifiedBy>
  <cp:revision>7</cp:revision>
  <dcterms:created xsi:type="dcterms:W3CDTF">2013-01-05T19:24:13Z</dcterms:created>
  <dcterms:modified xsi:type="dcterms:W3CDTF">2013-01-05T20:22:55Z</dcterms:modified>
</cp:coreProperties>
</file>