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60" r:id="rId6"/>
    <p:sldId id="268" r:id="rId7"/>
    <p:sldId id="270" r:id="rId8"/>
    <p:sldId id="266" r:id="rId9"/>
    <p:sldId id="267" r:id="rId10"/>
    <p:sldId id="262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99"/>
    <a:srgbClr val="9933FF"/>
    <a:srgbClr val="25C6FF"/>
    <a:srgbClr val="FFD347"/>
    <a:srgbClr val="FFE38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 varScale="1">
        <p:scale>
          <a:sx n="108" d="100"/>
          <a:sy n="10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639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14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87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2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4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8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01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51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47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1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56006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1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85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92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60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70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33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1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31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45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209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218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25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05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512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52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6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59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210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719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3866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999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23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693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987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0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79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0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76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41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/>
              <a:t>22.1.2013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2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22.1.2013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slacak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slacak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5C6FF"/>
                </a:soli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5C6FF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СТАЛНОСТ   КОЛИЧНИКА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500" b="0" i="0" u="none" strike="noStrike" cap="none" normalizeH="0" baseline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http://maslacak.weebly.com/</a:t>
            </a:r>
            <a:endParaRPr kumimoji="0" lang="sr-Latn-R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Слика 13" descr="Опис: D:\za sajt\GTD ep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304800"/>
            <a:ext cx="4191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 материјали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-2931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9933FF"/>
                </a:solidFill>
              </a:rPr>
              <a:t>200</a:t>
            </a:r>
            <a:r>
              <a:rPr lang="sr-Cyrl-CS" sz="5400" b="1" dirty="0" smtClean="0">
                <a:solidFill>
                  <a:srgbClr val="9933FF"/>
                </a:solidFill>
              </a:rPr>
              <a:t>   </a:t>
            </a:r>
            <a:r>
              <a:rPr lang="sr-Cyrl-CS" sz="5400" b="1" dirty="0" smtClean="0">
                <a:solidFill>
                  <a:srgbClr val="9933FF"/>
                </a:solidFill>
                <a:latin typeface="Arial"/>
                <a:cs typeface="Arial"/>
              </a:rPr>
              <a:t>:   </a:t>
            </a:r>
            <a:r>
              <a:rPr lang="en-US" sz="5400" b="1" dirty="0" smtClean="0">
                <a:solidFill>
                  <a:srgbClr val="9933FF"/>
                </a:solidFill>
              </a:rPr>
              <a:t>2</a:t>
            </a:r>
            <a:r>
              <a:rPr lang="sr-Cyrl-CS" sz="5400" b="1" dirty="0" smtClean="0">
                <a:solidFill>
                  <a:srgbClr val="9933FF"/>
                </a:solidFill>
              </a:rPr>
              <a:t> =</a:t>
            </a:r>
            <a:r>
              <a:rPr lang="en-US" sz="5400" b="1" dirty="0" smtClean="0">
                <a:solidFill>
                  <a:srgbClr val="9933FF"/>
                </a:solidFill>
              </a:rPr>
              <a:t> 100</a:t>
            </a:r>
            <a:endParaRPr lang="sr-Latn-CS" sz="5400" b="1" dirty="0">
              <a:solidFill>
                <a:srgbClr val="9933FF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3200400" y="990600"/>
            <a:ext cx="2819400" cy="6096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     ДЕЉЕЊЕ</a:t>
            </a:r>
          </a:p>
        </p:txBody>
      </p:sp>
      <p:sp>
        <p:nvSpPr>
          <p:cNvPr id="9" name="Чувар места за садржај 2"/>
          <p:cNvSpPr txBox="1">
            <a:spLocks/>
          </p:cNvSpPr>
          <p:nvPr/>
        </p:nvSpPr>
        <p:spPr>
          <a:xfrm>
            <a:off x="6705600" y="2286603"/>
            <a:ext cx="1905000" cy="5334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количник</a:t>
            </a:r>
          </a:p>
        </p:txBody>
      </p:sp>
      <p:sp>
        <p:nvSpPr>
          <p:cNvPr id="10" name="Чувар места за садржај 2"/>
          <p:cNvSpPr txBox="1">
            <a:spLocks/>
          </p:cNvSpPr>
          <p:nvPr/>
        </p:nvSpPr>
        <p:spPr>
          <a:xfrm>
            <a:off x="4114800" y="4419600"/>
            <a:ext cx="1905000" cy="5334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делилац</a:t>
            </a:r>
          </a:p>
        </p:txBody>
      </p:sp>
      <p:sp>
        <p:nvSpPr>
          <p:cNvPr id="13" name="Чувар места за садржај 2"/>
          <p:cNvSpPr txBox="1">
            <a:spLocks/>
          </p:cNvSpPr>
          <p:nvPr/>
        </p:nvSpPr>
        <p:spPr>
          <a:xfrm>
            <a:off x="1143000" y="4419600"/>
            <a:ext cx="1905000" cy="5334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дељеник</a:t>
            </a:r>
          </a:p>
        </p:txBody>
      </p:sp>
      <p:sp>
        <p:nvSpPr>
          <p:cNvPr id="14" name="Стрелица надесно 13"/>
          <p:cNvSpPr/>
          <p:nvPr/>
        </p:nvSpPr>
        <p:spPr>
          <a:xfrm rot="5400000">
            <a:off x="2014056" y="3586645"/>
            <a:ext cx="723899" cy="56101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Стрелица надесно 14"/>
          <p:cNvSpPr/>
          <p:nvPr/>
        </p:nvSpPr>
        <p:spPr>
          <a:xfrm rot="5400000">
            <a:off x="4248150" y="3605696"/>
            <a:ext cx="723899" cy="56101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Стрелица надесно 15"/>
          <p:cNvSpPr/>
          <p:nvPr/>
        </p:nvSpPr>
        <p:spPr>
          <a:xfrm rot="20289204">
            <a:off x="5903313" y="2386495"/>
            <a:ext cx="723899" cy="56101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82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  <p:bldP spid="10" grpId="0" build="p" animBg="1"/>
      <p:bldP spid="13" grpId="0" build="p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r>
              <a:rPr lang="sr-Cyrl-CS" b="1" dirty="0">
                <a:solidFill>
                  <a:srgbClr val="9933FF"/>
                </a:solidFill>
              </a:rPr>
              <a:t>(</a:t>
            </a:r>
            <a:r>
              <a:rPr lang="sr-Cyrl-CS" b="1" dirty="0" smtClean="0">
                <a:solidFill>
                  <a:srgbClr val="9933FF"/>
                </a:solidFill>
              </a:rPr>
              <a:t>60</a:t>
            </a:r>
            <a:r>
              <a:rPr lang="sr-Cyrl-CS" b="1" dirty="0" smtClean="0">
                <a:solidFill>
                  <a:srgbClr val="FF3399"/>
                </a:solidFill>
              </a:rPr>
              <a:t> </a:t>
            </a:r>
            <a:r>
              <a:rPr lang="sr-Cyrl-CS" b="1" dirty="0">
                <a:solidFill>
                  <a:srgbClr val="FF3399"/>
                </a:solidFill>
              </a:rPr>
              <a:t>• </a:t>
            </a:r>
            <a:r>
              <a:rPr lang="sr-Cyrl-CS" b="1" dirty="0" smtClean="0">
                <a:solidFill>
                  <a:srgbClr val="FF3399"/>
                </a:solidFill>
              </a:rPr>
              <a:t>2</a:t>
            </a:r>
            <a:r>
              <a:rPr lang="sr-Cyrl-CS" b="1" dirty="0" smtClean="0">
                <a:solidFill>
                  <a:srgbClr val="9933FF"/>
                </a:solidFill>
              </a:rPr>
              <a:t> </a:t>
            </a:r>
            <a:r>
              <a:rPr lang="sr-Cyrl-CS" b="1" dirty="0">
                <a:solidFill>
                  <a:srgbClr val="9933FF"/>
                </a:solidFill>
              </a:rPr>
              <a:t>)</a:t>
            </a:r>
            <a:r>
              <a:rPr lang="sr-Cyrl-CS" b="1" dirty="0" smtClean="0">
                <a:solidFill>
                  <a:srgbClr val="9933FF"/>
                </a:solidFill>
              </a:rPr>
              <a:t> 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>
                <a:solidFill>
                  <a:srgbClr val="9933FF"/>
                </a:solidFill>
              </a:rPr>
              <a:t>(</a:t>
            </a:r>
            <a:r>
              <a:rPr lang="sr-Cyrl-CS" b="1" dirty="0" smtClean="0">
                <a:solidFill>
                  <a:srgbClr val="9933FF"/>
                </a:solidFill>
              </a:rPr>
              <a:t>3 </a:t>
            </a:r>
            <a:r>
              <a:rPr lang="sr-Cyrl-CS" b="1" dirty="0" smtClean="0">
                <a:solidFill>
                  <a:srgbClr val="FF3399"/>
                </a:solidFill>
              </a:rPr>
              <a:t>• </a:t>
            </a:r>
            <a:r>
              <a:rPr lang="sr-Cyrl-CS" b="1" dirty="0">
                <a:solidFill>
                  <a:srgbClr val="FF3399"/>
                </a:solidFill>
              </a:rPr>
              <a:t>2</a:t>
            </a:r>
            <a:r>
              <a:rPr lang="sr-Cyrl-CS" b="1" dirty="0">
                <a:solidFill>
                  <a:srgbClr val="9933FF"/>
                </a:solidFill>
              </a:rPr>
              <a:t>)  </a:t>
            </a:r>
            <a:r>
              <a:rPr lang="sr-Cyrl-CS" b="1" dirty="0" smtClean="0">
                <a:solidFill>
                  <a:srgbClr val="9933FF"/>
                </a:solidFill>
              </a:rPr>
              <a:t>=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647700" y="4953000"/>
            <a:ext cx="7886700" cy="17526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r-Cyrl-CS" sz="3300" b="1" dirty="0" smtClean="0">
                <a:solidFill>
                  <a:srgbClr val="FF0000"/>
                </a:solidFill>
              </a:rPr>
              <a:t>Количник остаје НЕПРОМЕЊЕН </a:t>
            </a:r>
          </a:p>
          <a:p>
            <a:pPr marL="0" indent="0">
              <a:buNone/>
            </a:pPr>
            <a:r>
              <a:rPr lang="sr-Cyrl-CS" sz="3300" b="1" dirty="0" smtClean="0">
                <a:solidFill>
                  <a:srgbClr val="FF0000"/>
                </a:solidFill>
              </a:rPr>
              <a:t>         ако дељеник и делилац </a:t>
            </a:r>
          </a:p>
          <a:p>
            <a:pPr marL="0" indent="0">
              <a:buNone/>
            </a:pPr>
            <a:r>
              <a:rPr lang="sr-Cyrl-CS" sz="3300" b="1" dirty="0" smtClean="0">
                <a:solidFill>
                  <a:srgbClr val="FF0000"/>
                </a:solidFill>
              </a:rPr>
              <a:t>                        помножимо истим бројем !</a:t>
            </a: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914400" y="457200"/>
            <a:ext cx="7543800" cy="8763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Ако делилац и </a:t>
            </a:r>
            <a:r>
              <a:rPr lang="sr-Cyrl-CS" b="1" dirty="0" err="1" smtClean="0">
                <a:solidFill>
                  <a:srgbClr val="FF0000"/>
                </a:solidFill>
              </a:rPr>
              <a:t>дењеник</a:t>
            </a:r>
            <a:r>
              <a:rPr lang="sr-Cyrl-CS" b="1" dirty="0" smtClean="0">
                <a:solidFill>
                  <a:srgbClr val="FF0000"/>
                </a:solidFill>
              </a:rPr>
              <a:t>  ПОМНОЖИМО…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506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60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3 = </a:t>
            </a:r>
            <a:r>
              <a:rPr lang="sr-Cyrl-CS" b="1" dirty="0" smtClean="0">
                <a:solidFill>
                  <a:srgbClr val="FF3399"/>
                </a:solidFill>
              </a:rPr>
              <a:t>20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-762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120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</a:t>
            </a:r>
            <a:r>
              <a:rPr lang="sr-Cyrl-CS" b="1" dirty="0" smtClean="0">
                <a:solidFill>
                  <a:srgbClr val="9933FF"/>
                </a:solidFill>
              </a:rPr>
              <a:t> 6 = </a:t>
            </a:r>
            <a:r>
              <a:rPr lang="sr-Cyrl-CS" b="1" dirty="0" smtClean="0">
                <a:solidFill>
                  <a:srgbClr val="FF3399"/>
                </a:solidFill>
              </a:rPr>
              <a:t>20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7" name="Закривљена стрелица налево 6"/>
          <p:cNvSpPr/>
          <p:nvPr/>
        </p:nvSpPr>
        <p:spPr>
          <a:xfrm>
            <a:off x="5638800" y="2077915"/>
            <a:ext cx="990600" cy="2265485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2888159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FF3399"/>
                </a:solidFill>
                <a:ea typeface="+mj-ea"/>
                <a:cs typeface="+mj-cs"/>
              </a:rPr>
              <a:t>непромењен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38430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6" grpId="0"/>
      <p:bldP spid="10" grpId="0"/>
      <p:bldP spid="7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229600" cy="1143000"/>
          </a:xfrm>
        </p:spPr>
        <p:txBody>
          <a:bodyPr/>
          <a:lstStyle/>
          <a:p>
            <a:r>
              <a:rPr lang="sr-Cyrl-CS" b="1" dirty="0">
                <a:solidFill>
                  <a:srgbClr val="9933FF"/>
                </a:solidFill>
              </a:rPr>
              <a:t>(</a:t>
            </a:r>
            <a:r>
              <a:rPr lang="sr-Cyrl-CS" b="1" dirty="0" smtClean="0">
                <a:solidFill>
                  <a:srgbClr val="9933FF"/>
                </a:solidFill>
              </a:rPr>
              <a:t>60</a:t>
            </a:r>
            <a:r>
              <a:rPr lang="sr-Cyrl-CS" b="1" dirty="0" smtClean="0">
                <a:solidFill>
                  <a:srgbClr val="FF3399"/>
                </a:solidFill>
              </a:rPr>
              <a:t> : 3</a:t>
            </a:r>
            <a:r>
              <a:rPr lang="sr-Cyrl-CS" b="1" dirty="0" smtClean="0">
                <a:solidFill>
                  <a:srgbClr val="9933FF"/>
                </a:solidFill>
              </a:rPr>
              <a:t>) 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>
                <a:solidFill>
                  <a:srgbClr val="9933FF"/>
                </a:solidFill>
              </a:rPr>
              <a:t>(</a:t>
            </a:r>
            <a:r>
              <a:rPr lang="sr-Cyrl-CS" b="1" dirty="0" smtClean="0">
                <a:solidFill>
                  <a:srgbClr val="9933FF"/>
                </a:solidFill>
              </a:rPr>
              <a:t>3 </a:t>
            </a:r>
            <a:r>
              <a:rPr lang="sr-Cyrl-CS" b="1" dirty="0" smtClean="0">
                <a:solidFill>
                  <a:srgbClr val="FF3399"/>
                </a:solidFill>
              </a:rPr>
              <a:t>: 3</a:t>
            </a:r>
            <a:r>
              <a:rPr lang="sr-Cyrl-CS" b="1" dirty="0" smtClean="0">
                <a:solidFill>
                  <a:srgbClr val="9933FF"/>
                </a:solidFill>
              </a:rPr>
              <a:t>)  =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647700" y="4953000"/>
            <a:ext cx="7886700" cy="17526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r-Cyrl-CS" sz="3300" b="1" dirty="0" smtClean="0">
                <a:solidFill>
                  <a:srgbClr val="FF0000"/>
                </a:solidFill>
              </a:rPr>
              <a:t>Количник остаје НЕПРОМЕЊЕН </a:t>
            </a:r>
          </a:p>
          <a:p>
            <a:pPr marL="0" indent="0">
              <a:buNone/>
            </a:pPr>
            <a:r>
              <a:rPr lang="sr-Cyrl-CS" sz="3300" b="1" dirty="0" smtClean="0">
                <a:solidFill>
                  <a:srgbClr val="FF0000"/>
                </a:solidFill>
              </a:rPr>
              <a:t>         ако дељеник и делилац </a:t>
            </a:r>
          </a:p>
          <a:p>
            <a:pPr marL="0" indent="0">
              <a:buNone/>
            </a:pPr>
            <a:r>
              <a:rPr lang="sr-Cyrl-CS" sz="3300" b="1" dirty="0" smtClean="0">
                <a:solidFill>
                  <a:srgbClr val="FF0000"/>
                </a:solidFill>
              </a:rPr>
              <a:t>ПОДЕЛИМО истим бројем !</a:t>
            </a: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838200" y="715108"/>
            <a:ext cx="7620000" cy="8763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Ако делилац и </a:t>
            </a:r>
            <a:r>
              <a:rPr lang="sr-Cyrl-CS" b="1" dirty="0" err="1" smtClean="0">
                <a:solidFill>
                  <a:srgbClr val="FF0000"/>
                </a:solidFill>
              </a:rPr>
              <a:t>дењеник</a:t>
            </a:r>
            <a:r>
              <a:rPr lang="sr-Cyrl-CS" b="1" dirty="0" smtClean="0">
                <a:solidFill>
                  <a:srgbClr val="FF0000"/>
                </a:solidFill>
              </a:rPr>
              <a:t>  ПОДЕЛИМО…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506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60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3 = </a:t>
            </a:r>
            <a:r>
              <a:rPr lang="sr-Cyrl-CS" b="1" dirty="0" smtClean="0">
                <a:solidFill>
                  <a:srgbClr val="FF3399"/>
                </a:solidFill>
              </a:rPr>
              <a:t>20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-762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20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</a:t>
            </a:r>
            <a:r>
              <a:rPr lang="sr-Cyrl-CS" b="1" dirty="0" smtClean="0">
                <a:solidFill>
                  <a:srgbClr val="9933FF"/>
                </a:solidFill>
              </a:rPr>
              <a:t> 1 = </a:t>
            </a:r>
            <a:r>
              <a:rPr lang="sr-Cyrl-CS" b="1" dirty="0" smtClean="0">
                <a:solidFill>
                  <a:srgbClr val="FF3399"/>
                </a:solidFill>
              </a:rPr>
              <a:t>20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7" name="Закривљена стрелица налево 6"/>
          <p:cNvSpPr/>
          <p:nvPr/>
        </p:nvSpPr>
        <p:spPr>
          <a:xfrm>
            <a:off x="5638800" y="2077915"/>
            <a:ext cx="990600" cy="2265485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2888159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FF3399"/>
                </a:solidFill>
                <a:ea typeface="+mj-ea"/>
                <a:cs typeface="+mj-cs"/>
              </a:rPr>
              <a:t>непромењен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64420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6" grpId="0"/>
      <p:bldP spid="10" grpId="0"/>
      <p:bldP spid="7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0" y="3352800"/>
            <a:ext cx="2743200" cy="685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8A3E"/>
                </a:solidFill>
              </a:rPr>
              <a:t>8</a:t>
            </a:r>
            <a:r>
              <a:rPr lang="sr-Cyrl-CS" sz="4000" b="1" dirty="0" smtClean="0">
                <a:solidFill>
                  <a:srgbClr val="008A3E"/>
                </a:solidFill>
              </a:rPr>
              <a:t>0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: </a:t>
            </a:r>
            <a:r>
              <a:rPr lang="sr-Cyrl-CS" sz="4000" b="1" dirty="0" smtClean="0">
                <a:solidFill>
                  <a:srgbClr val="008A3E"/>
                </a:solidFill>
              </a:rPr>
              <a:t>4 = </a:t>
            </a:r>
            <a:r>
              <a:rPr lang="sr-Cyrl-CS" sz="4000" b="1" dirty="0" smtClean="0">
                <a:solidFill>
                  <a:srgbClr val="FF3399"/>
                </a:solidFill>
              </a:rPr>
              <a:t>20</a:t>
            </a:r>
            <a:endParaRPr lang="sr-Latn-CS" sz="4000" dirty="0">
              <a:solidFill>
                <a:srgbClr val="FF3399"/>
              </a:solidFill>
            </a:endParaRPr>
          </a:p>
        </p:txBody>
      </p:sp>
      <p:sp>
        <p:nvSpPr>
          <p:cNvPr id="4" name="Чувар места за садржај 2"/>
          <p:cNvSpPr txBox="1">
            <a:spLocks/>
          </p:cNvSpPr>
          <p:nvPr/>
        </p:nvSpPr>
        <p:spPr>
          <a:xfrm>
            <a:off x="2439878" y="2325045"/>
            <a:ext cx="3122722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en-US" sz="4000" b="1" dirty="0" smtClean="0">
                <a:solidFill>
                  <a:srgbClr val="008A3E"/>
                </a:solidFill>
              </a:rPr>
              <a:t>80</a:t>
            </a:r>
            <a:r>
              <a:rPr lang="sr-Cyrl-CS" sz="4000" b="1" dirty="0" smtClean="0">
                <a:solidFill>
                  <a:srgbClr val="FF3399"/>
                </a:solidFill>
              </a:rPr>
              <a:t>•2</a:t>
            </a:r>
            <a:r>
              <a:rPr lang="en-US" sz="4000" b="1" dirty="0" smtClean="0">
                <a:solidFill>
                  <a:srgbClr val="008A3E"/>
                </a:solidFill>
              </a:rPr>
              <a:t>)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:</a:t>
            </a:r>
            <a:r>
              <a:rPr lang="en-US" sz="4000" b="1" dirty="0" smtClean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sr-Cyrl-CS" sz="4000" b="1" dirty="0" smtClean="0">
                <a:solidFill>
                  <a:srgbClr val="008A3E"/>
                </a:solidFill>
              </a:rPr>
              <a:t>4</a:t>
            </a:r>
            <a:r>
              <a:rPr lang="sr-Cyrl-CS" sz="4000" b="1" dirty="0" smtClean="0">
                <a:solidFill>
                  <a:srgbClr val="FF3399"/>
                </a:solidFill>
              </a:rPr>
              <a:t>•2</a:t>
            </a:r>
            <a:r>
              <a:rPr lang="en-US" sz="4000" b="1" dirty="0" smtClean="0">
                <a:solidFill>
                  <a:srgbClr val="008A3E"/>
                </a:solidFill>
              </a:rPr>
              <a:t>)</a:t>
            </a: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2532458" y="4349766"/>
            <a:ext cx="2953942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sr-Cyrl-CS" sz="4000" b="1" dirty="0" smtClean="0">
                <a:solidFill>
                  <a:srgbClr val="008A3E"/>
                </a:solidFill>
              </a:rPr>
              <a:t>80</a:t>
            </a:r>
            <a:r>
              <a:rPr lang="sr-Cyrl-CS" sz="4000" b="1" dirty="0">
                <a:solidFill>
                  <a:srgbClr val="FF3399"/>
                </a:solidFill>
                <a:latin typeface="Arial"/>
                <a:cs typeface="Arial"/>
              </a:rPr>
              <a:t>:2</a:t>
            </a:r>
            <a:r>
              <a:rPr lang="en-US" sz="4000" b="1" dirty="0" smtClean="0">
                <a:solidFill>
                  <a:srgbClr val="008A3E"/>
                </a:solidFill>
              </a:rPr>
              <a:t>)</a:t>
            </a:r>
            <a:r>
              <a:rPr lang="sr-Cyrl-CS" sz="4000" b="1" dirty="0" smtClean="0">
                <a:solidFill>
                  <a:srgbClr val="008A3E"/>
                </a:solidFill>
              </a:rPr>
              <a:t>:</a:t>
            </a:r>
            <a:r>
              <a:rPr lang="en-US" sz="4000" b="1" dirty="0" smtClean="0">
                <a:solidFill>
                  <a:srgbClr val="008A3E"/>
                </a:solidFill>
                <a:latin typeface="Arial"/>
                <a:cs typeface="Arial"/>
              </a:rPr>
              <a:t>(</a:t>
            </a:r>
            <a:r>
              <a:rPr lang="sr-Cyrl-CS" sz="4000" b="1" dirty="0" smtClean="0">
                <a:solidFill>
                  <a:srgbClr val="008A3E"/>
                </a:solidFill>
              </a:rPr>
              <a:t>4</a:t>
            </a:r>
            <a:r>
              <a:rPr lang="sr-Cyrl-CS" sz="4000" b="1" dirty="0" smtClean="0">
                <a:solidFill>
                  <a:srgbClr val="FF3399"/>
                </a:solidFill>
                <a:latin typeface="Arial"/>
                <a:cs typeface="Arial"/>
              </a:rPr>
              <a:t>:2</a:t>
            </a:r>
            <a:r>
              <a:rPr lang="en-US" sz="4000" b="1" dirty="0" smtClean="0">
                <a:solidFill>
                  <a:srgbClr val="008A3E"/>
                </a:solidFill>
              </a:rPr>
              <a:t>)</a:t>
            </a: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6" name="Чувар места за садржај 2"/>
          <p:cNvSpPr txBox="1">
            <a:spLocks/>
          </p:cNvSpPr>
          <p:nvPr/>
        </p:nvSpPr>
        <p:spPr>
          <a:xfrm>
            <a:off x="5648054" y="2318627"/>
            <a:ext cx="1528397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160:8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7" name="Чувар места за садржај 2"/>
          <p:cNvSpPr txBox="1">
            <a:spLocks/>
          </p:cNvSpPr>
          <p:nvPr/>
        </p:nvSpPr>
        <p:spPr>
          <a:xfrm>
            <a:off x="5634635" y="4349764"/>
            <a:ext cx="1488098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40:2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8" name="Чувар места за садржај 2"/>
          <p:cNvSpPr txBox="1">
            <a:spLocks/>
          </p:cNvSpPr>
          <p:nvPr/>
        </p:nvSpPr>
        <p:spPr>
          <a:xfrm>
            <a:off x="7696200" y="2325045"/>
            <a:ext cx="990600" cy="6858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r>
              <a:rPr lang="sr-Cyrl-CS" sz="4000" b="1" dirty="0">
                <a:solidFill>
                  <a:srgbClr val="FF3399"/>
                </a:solidFill>
              </a:rPr>
              <a:t>2</a:t>
            </a:r>
            <a:r>
              <a:rPr lang="sr-Cyrl-CS" sz="4000" b="1" dirty="0" smtClean="0">
                <a:solidFill>
                  <a:srgbClr val="FF3399"/>
                </a:solidFill>
              </a:rPr>
              <a:t>0</a:t>
            </a:r>
            <a:endParaRPr lang="sr-Latn-CS" sz="4000" dirty="0">
              <a:solidFill>
                <a:srgbClr val="FF3399"/>
              </a:solidFill>
            </a:endParaRPr>
          </a:p>
        </p:txBody>
      </p:sp>
      <p:sp>
        <p:nvSpPr>
          <p:cNvPr id="9" name="Чувар места за садржај 2"/>
          <p:cNvSpPr txBox="1">
            <a:spLocks noGrp="1"/>
          </p:cNvSpPr>
          <p:nvPr>
            <p:ph type="title"/>
          </p:nvPr>
        </p:nvSpPr>
        <p:spPr>
          <a:xfrm>
            <a:off x="1099038" y="152400"/>
            <a:ext cx="37338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Или овако!</a:t>
            </a:r>
          </a:p>
        </p:txBody>
      </p:sp>
      <p:sp>
        <p:nvSpPr>
          <p:cNvPr id="10" name="Стрелица надесно 9"/>
          <p:cNvSpPr/>
          <p:nvPr/>
        </p:nvSpPr>
        <p:spPr>
          <a:xfrm rot="5400000">
            <a:off x="5025035" y="482345"/>
            <a:ext cx="1219200" cy="969619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Стрелица надесно 11"/>
          <p:cNvSpPr/>
          <p:nvPr/>
        </p:nvSpPr>
        <p:spPr>
          <a:xfrm rot="19036183">
            <a:off x="2951275" y="3326535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трелица надесно 12"/>
          <p:cNvSpPr/>
          <p:nvPr/>
        </p:nvSpPr>
        <p:spPr>
          <a:xfrm rot="2129317">
            <a:off x="3000777" y="3950459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Стрелица надесно 13"/>
          <p:cNvSpPr/>
          <p:nvPr/>
        </p:nvSpPr>
        <p:spPr>
          <a:xfrm>
            <a:off x="7194782" y="2632026"/>
            <a:ext cx="421957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Чувар места за садржај 2"/>
          <p:cNvSpPr txBox="1">
            <a:spLocks/>
          </p:cNvSpPr>
          <p:nvPr/>
        </p:nvSpPr>
        <p:spPr>
          <a:xfrm>
            <a:off x="7696200" y="4404910"/>
            <a:ext cx="990600" cy="6858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r>
              <a:rPr lang="sr-Cyrl-CS" sz="4000" b="1" dirty="0" smtClean="0">
                <a:solidFill>
                  <a:srgbClr val="FF3399"/>
                </a:solidFill>
              </a:rPr>
              <a:t>20</a:t>
            </a:r>
            <a:endParaRPr lang="sr-Latn-CS" sz="4000" dirty="0">
              <a:solidFill>
                <a:srgbClr val="FF3399"/>
              </a:solidFill>
            </a:endParaRPr>
          </a:p>
        </p:txBody>
      </p:sp>
      <p:sp>
        <p:nvSpPr>
          <p:cNvPr id="17" name="Стрелица надесно 16"/>
          <p:cNvSpPr/>
          <p:nvPr/>
        </p:nvSpPr>
        <p:spPr>
          <a:xfrm>
            <a:off x="7175192" y="4610095"/>
            <a:ext cx="421957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Закривљена стрелица надоле 17"/>
          <p:cNvSpPr/>
          <p:nvPr/>
        </p:nvSpPr>
        <p:spPr>
          <a:xfrm rot="20789934">
            <a:off x="1847301" y="1949291"/>
            <a:ext cx="2992754" cy="630191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9" name="Закривљена стрелица надоле 18"/>
          <p:cNvSpPr/>
          <p:nvPr/>
        </p:nvSpPr>
        <p:spPr>
          <a:xfrm>
            <a:off x="4634573" y="1576755"/>
            <a:ext cx="3733800" cy="712370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0" name="Закривљена стрелица надоле 19"/>
          <p:cNvSpPr/>
          <p:nvPr/>
        </p:nvSpPr>
        <p:spPr>
          <a:xfrm flipV="1">
            <a:off x="4601740" y="5090711"/>
            <a:ext cx="3733800" cy="818264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1" name="Закривљена стрелица надоле 20"/>
          <p:cNvSpPr/>
          <p:nvPr/>
        </p:nvSpPr>
        <p:spPr>
          <a:xfrm rot="1410674" flipV="1">
            <a:off x="1609859" y="4584612"/>
            <a:ext cx="2137272" cy="703797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2" name="Закривљена стрелица надоле 21"/>
          <p:cNvSpPr/>
          <p:nvPr/>
        </p:nvSpPr>
        <p:spPr>
          <a:xfrm rot="1050738" flipV="1">
            <a:off x="1602675" y="4683667"/>
            <a:ext cx="3155845" cy="703797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3" name="Закривљена стрелица надоле 22"/>
          <p:cNvSpPr/>
          <p:nvPr/>
        </p:nvSpPr>
        <p:spPr>
          <a:xfrm rot="20789934">
            <a:off x="1838332" y="2071384"/>
            <a:ext cx="1946816" cy="630191"/>
          </a:xfrm>
          <a:prstGeom prst="curvedDownArrow">
            <a:avLst/>
          </a:prstGeom>
          <a:solidFill>
            <a:schemeClr val="accent2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0" y="3268385"/>
            <a:ext cx="228600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FF3399"/>
                </a:solidFill>
                <a:ea typeface="+mj-ea"/>
                <a:cs typeface="+mj-cs"/>
              </a:rPr>
              <a:t>Непромењен</a:t>
            </a:r>
          </a:p>
          <a:p>
            <a:r>
              <a:rPr lang="sr-Cyrl-CS" sz="2800" b="1" dirty="0" smtClean="0">
                <a:solidFill>
                  <a:srgbClr val="FF3399"/>
                </a:solidFill>
                <a:ea typeface="+mj-ea"/>
                <a:cs typeface="+mj-cs"/>
              </a:rPr>
              <a:t>Количник!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7637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build="p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Да запамтимо!</a:t>
            </a:r>
            <a:endParaRPr lang="sr-Latn-CS" dirty="0"/>
          </a:p>
        </p:txBody>
      </p:sp>
      <p:sp>
        <p:nvSpPr>
          <p:cNvPr id="3" name="Правоугаоник заобљених углова 2"/>
          <p:cNvSpPr/>
          <p:nvPr/>
        </p:nvSpPr>
        <p:spPr>
          <a:xfrm>
            <a:off x="914400" y="2286000"/>
            <a:ext cx="289560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Количник се</a:t>
            </a:r>
          </a:p>
          <a:p>
            <a:pPr algn="ctr"/>
            <a:r>
              <a:rPr lang="sr-Cyrl-CS" sz="3200" u="sng" dirty="0" smtClean="0"/>
              <a:t>неће</a:t>
            </a:r>
            <a:r>
              <a:rPr lang="sr-Cyrl-CS" sz="3200" dirty="0" smtClean="0"/>
              <a:t> </a:t>
            </a:r>
            <a:r>
              <a:rPr lang="sr-Cyrl-CS" sz="3200" u="sng" dirty="0" smtClean="0"/>
              <a:t>МЕЊАТИ</a:t>
            </a:r>
            <a:r>
              <a:rPr lang="sr-Cyrl-CS" sz="3200" dirty="0" smtClean="0"/>
              <a:t> ако дељеник и делилац множимо истим бројем!</a:t>
            </a:r>
            <a:endParaRPr lang="sr-Latn-CS" sz="3200" u="sng" dirty="0"/>
          </a:p>
        </p:txBody>
      </p:sp>
      <p:sp>
        <p:nvSpPr>
          <p:cNvPr id="9" name="Правоугаоник заобљених углова 8"/>
          <p:cNvSpPr/>
          <p:nvPr/>
        </p:nvSpPr>
        <p:spPr>
          <a:xfrm>
            <a:off x="4953000" y="2396904"/>
            <a:ext cx="2895600" cy="400389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/>
              <a:t>Количник се</a:t>
            </a:r>
          </a:p>
          <a:p>
            <a:pPr algn="ctr"/>
            <a:r>
              <a:rPr lang="sr-Cyrl-CS" sz="3200" u="sng" dirty="0"/>
              <a:t>неће</a:t>
            </a:r>
            <a:r>
              <a:rPr lang="sr-Cyrl-CS" sz="3200" dirty="0"/>
              <a:t> </a:t>
            </a:r>
            <a:r>
              <a:rPr lang="sr-Cyrl-CS" sz="3200" u="sng" dirty="0"/>
              <a:t>МЕЊАТИ</a:t>
            </a:r>
            <a:r>
              <a:rPr lang="sr-Cyrl-CS" sz="3200" dirty="0"/>
              <a:t> ако дељеник и </a:t>
            </a:r>
            <a:r>
              <a:rPr lang="sr-Cyrl-CS" sz="3200" dirty="0" smtClean="0"/>
              <a:t>делилац</a:t>
            </a:r>
          </a:p>
          <a:p>
            <a:pPr algn="ctr"/>
            <a:r>
              <a:rPr lang="sr-Cyrl-CS" sz="3200" dirty="0" smtClean="0"/>
              <a:t>делимо </a:t>
            </a:r>
            <a:r>
              <a:rPr lang="sr-Cyrl-CS" sz="3200" dirty="0"/>
              <a:t>истим бројем!</a:t>
            </a:r>
            <a:endParaRPr lang="sr-Latn-CS" sz="3200" u="sng" dirty="0"/>
          </a:p>
        </p:txBody>
      </p:sp>
    </p:spTree>
    <p:extLst>
      <p:ext uri="{BB962C8B-B14F-4D97-AF65-F5344CB8AC3E}">
        <p14:creationId xmlns:p14="http://schemas.microsoft.com/office/powerpoint/2010/main" val="28297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48561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C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Р А Ј</a:t>
            </a:r>
            <a:endParaRPr lang="sr-Latn-C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602890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М.Т.2013</a:t>
            </a:r>
            <a:r>
              <a:rPr lang="sr-Cyrl-CS" dirty="0" smtClean="0"/>
              <a:t>.</a:t>
            </a:r>
            <a:endParaRPr lang="sr-Latn-C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500" b="0" i="0" u="none" strike="noStrike" cap="none" normalizeH="0" baseline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http://maslacak.weebly.com/</a:t>
            </a:r>
            <a:endParaRPr kumimoji="0" lang="sr-Latn-R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" name="Слика 13" descr="Опис: D:\za sajt\GTD ep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81000"/>
            <a:ext cx="4191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 материјали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cetna matematiika 3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pocetna matematiika 3</Template>
  <TotalTime>84</TotalTime>
  <Words>189</Words>
  <Application>Microsoft Office PowerPoint</Application>
  <PresentationFormat>Пројекција на екрану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Наслови слајдова</vt:lpstr>
      </vt:variant>
      <vt:variant>
        <vt:i4>7</vt:i4>
      </vt:variant>
    </vt:vector>
  </HeadingPairs>
  <TitlesOfParts>
    <vt:vector size="11" baseType="lpstr">
      <vt:lpstr>pocetna matematiika 3</vt:lpstr>
      <vt:lpstr>Office тема</vt:lpstr>
      <vt:lpstr>3_Office тема</vt:lpstr>
      <vt:lpstr>4_Office тема</vt:lpstr>
      <vt:lpstr>3.РАЗРЕД</vt:lpstr>
      <vt:lpstr>200   :   2 = 100</vt:lpstr>
      <vt:lpstr>(60 • 2 )  : (3 • 2)  =</vt:lpstr>
      <vt:lpstr>(60 : 3)  : (3 : 3)  =</vt:lpstr>
      <vt:lpstr>Или овако!</vt:lpstr>
      <vt:lpstr>Да запамтимо!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3.РАЗРЕД</dc:title>
  <dc:creator>mt</dc:creator>
  <cp:lastModifiedBy>mt</cp:lastModifiedBy>
  <cp:revision>13</cp:revision>
  <dcterms:created xsi:type="dcterms:W3CDTF">2013-01-05T12:17:56Z</dcterms:created>
  <dcterms:modified xsi:type="dcterms:W3CDTF">2013-01-22T12:01:31Z</dcterms:modified>
</cp:coreProperties>
</file>