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5" r:id="rId5"/>
    <p:sldId id="264" r:id="rId6"/>
    <p:sldId id="268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D347"/>
    <a:srgbClr val="FFE389"/>
    <a:srgbClr val="FF3399"/>
    <a:srgbClr val="008A3E"/>
    <a:srgbClr val="25C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015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6396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9514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5600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020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4386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792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110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6764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241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7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/>
              <a:t>5.1.2013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129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microsoft.com/office/2007/relationships/hdphoto" Target="../media/hdphoto4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8001000" y="6096000"/>
            <a:ext cx="1066800" cy="685800"/>
          </a:xfrm>
        </p:spPr>
        <p:txBody>
          <a:bodyPr>
            <a:normAutofit/>
          </a:bodyPr>
          <a:lstStyle/>
          <a:p>
            <a:r>
              <a:rPr lang="sr-Cyrl-CS" sz="1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</a:t>
            </a:r>
            <a:r>
              <a:rPr lang="sr-Cyrl-CS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sr-Latn-CS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Коцка 3"/>
          <p:cNvSpPr/>
          <p:nvPr/>
        </p:nvSpPr>
        <p:spPr>
          <a:xfrm>
            <a:off x="1075099" y="1799376"/>
            <a:ext cx="1600200" cy="144780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Коцка 6"/>
          <p:cNvSpPr/>
          <p:nvPr/>
        </p:nvSpPr>
        <p:spPr>
          <a:xfrm>
            <a:off x="2514600" y="1075476"/>
            <a:ext cx="1600200" cy="14478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Коцка 7"/>
          <p:cNvSpPr/>
          <p:nvPr/>
        </p:nvSpPr>
        <p:spPr>
          <a:xfrm>
            <a:off x="3910343" y="1799376"/>
            <a:ext cx="1600200" cy="144780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Коцка 8"/>
          <p:cNvSpPr/>
          <p:nvPr/>
        </p:nvSpPr>
        <p:spPr>
          <a:xfrm>
            <a:off x="5334000" y="1042280"/>
            <a:ext cx="1600200" cy="1447800"/>
          </a:xfrm>
          <a:prstGeom prst="cube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sr-Cyrl-C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Коцка 10"/>
          <p:cNvSpPr/>
          <p:nvPr/>
        </p:nvSpPr>
        <p:spPr>
          <a:xfrm>
            <a:off x="6781800" y="1752600"/>
            <a:ext cx="1600200" cy="1447800"/>
          </a:xfrm>
          <a:prstGeom prst="cube">
            <a:avLst/>
          </a:prstGeom>
          <a:solidFill>
            <a:srgbClr val="25C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Наслов 11"/>
          <p:cNvSpPr>
            <a:spLocks noGrp="1"/>
          </p:cNvSpPr>
          <p:nvPr>
            <p:ph type="ctrTitle"/>
          </p:nvPr>
        </p:nvSpPr>
        <p:spPr>
          <a:xfrm>
            <a:off x="2133600" y="3429000"/>
            <a:ext cx="5325701" cy="1470025"/>
          </a:xfrm>
          <a:prstGeom prst="cube">
            <a:avLst/>
          </a:prstGeom>
          <a:solidFill>
            <a:srgbClr val="FFE389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3.РАЗРЕД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762000" y="5334000"/>
            <a:ext cx="7467600" cy="1143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МНОЖЕЊЕ   ТРОЦИФРЕНИХ</a:t>
            </a:r>
            <a:endParaRPr lang="sr-Cyrl-C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БРОЈЕВА  ЈЕДНОЦИФРЕНИМ</a:t>
            </a:r>
            <a:endParaRPr lang="sr-Latn-C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416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334000"/>
            <a:ext cx="6324600" cy="12614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r-Cyrl-CS" dirty="0" smtClean="0"/>
              <a:t>Прво </a:t>
            </a:r>
            <a:r>
              <a:rPr lang="sr-Cyrl-CS" dirty="0" smtClean="0"/>
              <a:t>број стотина разложимо на стотине, десетице,</a:t>
            </a:r>
            <a:r>
              <a:rPr lang="sr-Cyrl-CS" dirty="0"/>
              <a:t> </a:t>
            </a:r>
            <a:r>
              <a:rPr lang="sr-Cyrl-CS" dirty="0" smtClean="0"/>
              <a:t>и </a:t>
            </a:r>
            <a:r>
              <a:rPr lang="sr-Cyrl-CS" dirty="0" smtClean="0"/>
              <a:t>јединице…</a:t>
            </a:r>
            <a:endParaRPr lang="sr-Cyrl-CS" dirty="0" smtClean="0"/>
          </a:p>
        </p:txBody>
      </p:sp>
      <p:sp>
        <p:nvSpPr>
          <p:cNvPr id="6" name="Наслов 1"/>
          <p:cNvSpPr txBox="1">
            <a:spLocks/>
          </p:cNvSpPr>
          <p:nvPr/>
        </p:nvSpPr>
        <p:spPr>
          <a:xfrm>
            <a:off x="76200" y="150641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             </a:t>
            </a:r>
            <a:r>
              <a:rPr lang="sr-Cyrl-CS" b="1" dirty="0" smtClean="0">
                <a:solidFill>
                  <a:srgbClr val="9933FF"/>
                </a:solidFill>
              </a:rPr>
              <a:t>123 </a:t>
            </a:r>
            <a:r>
              <a:rPr lang="sr-Cyrl-CS" b="1" dirty="0" smtClean="0">
                <a:solidFill>
                  <a:srgbClr val="9933FF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9933FF"/>
                </a:solidFill>
              </a:rPr>
              <a:t>3 = ?</a:t>
            </a:r>
            <a:endParaRPr lang="sr-Latn-CS" b="1" dirty="0">
              <a:solidFill>
                <a:srgbClr val="9933FF"/>
              </a:solidFill>
            </a:endParaRPr>
          </a:p>
        </p:txBody>
      </p:sp>
      <p:sp>
        <p:nvSpPr>
          <p:cNvPr id="7" name="Наслов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 </a:t>
            </a:r>
            <a:endParaRPr lang="sr-Latn-CS" dirty="0"/>
          </a:p>
        </p:txBody>
      </p:sp>
      <p:sp>
        <p:nvSpPr>
          <p:cNvPr id="12" name="Чувар места за садржај 2"/>
          <p:cNvSpPr txBox="1">
            <a:spLocks/>
          </p:cNvSpPr>
          <p:nvPr/>
        </p:nvSpPr>
        <p:spPr>
          <a:xfrm>
            <a:off x="1143000" y="381000"/>
            <a:ext cx="6400800" cy="8763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/>
              <a:t>Како множимо </a:t>
            </a:r>
            <a:r>
              <a:rPr lang="sr-Cyrl-CS" dirty="0" err="1" smtClean="0"/>
              <a:t>тро</a:t>
            </a:r>
            <a:r>
              <a:rPr lang="sr-Cyrl-CS" dirty="0" err="1" smtClean="0"/>
              <a:t>цифрени</a:t>
            </a:r>
            <a:r>
              <a:rPr lang="sr-Cyrl-CS" dirty="0" smtClean="0"/>
              <a:t> </a:t>
            </a:r>
            <a:r>
              <a:rPr lang="sr-Cyrl-CS" dirty="0" smtClean="0"/>
              <a:t>број </a:t>
            </a:r>
            <a:r>
              <a:rPr lang="sr-Cyrl-CS" dirty="0" smtClean="0"/>
              <a:t>   једноцифреним </a:t>
            </a:r>
            <a:r>
              <a:rPr lang="sr-Cyrl-CS" dirty="0" smtClean="0"/>
              <a:t>бројем?</a:t>
            </a:r>
          </a:p>
        </p:txBody>
      </p:sp>
      <p:sp>
        <p:nvSpPr>
          <p:cNvPr id="13" name="Наслов 1"/>
          <p:cNvSpPr txBox="1">
            <a:spLocks/>
          </p:cNvSpPr>
          <p:nvPr/>
        </p:nvSpPr>
        <p:spPr>
          <a:xfrm>
            <a:off x="345541" y="3048000"/>
            <a:ext cx="71982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100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FF0000"/>
                </a:solidFill>
              </a:rPr>
              <a:t>+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9933FF"/>
                </a:solidFill>
              </a:rPr>
              <a:t>20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FF0000"/>
                </a:solidFill>
              </a:rPr>
              <a:t>+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9933FF"/>
                </a:solidFill>
              </a:rPr>
              <a:t>3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14" name="Стрелица надесно 13"/>
          <p:cNvSpPr/>
          <p:nvPr/>
        </p:nvSpPr>
        <p:spPr>
          <a:xfrm rot="7690714">
            <a:off x="3274800" y="2703350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Стрелица надесно 14"/>
          <p:cNvSpPr/>
          <p:nvPr/>
        </p:nvSpPr>
        <p:spPr>
          <a:xfrm rot="2907805">
            <a:off x="4421150" y="2695614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Стрелица надесно 15"/>
          <p:cNvSpPr/>
          <p:nvPr/>
        </p:nvSpPr>
        <p:spPr>
          <a:xfrm rot="5400000">
            <a:off x="3886614" y="2700115"/>
            <a:ext cx="608772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авоугаоник 16"/>
          <p:cNvSpPr/>
          <p:nvPr/>
        </p:nvSpPr>
        <p:spPr>
          <a:xfrm>
            <a:off x="2644116" y="3998138"/>
            <a:ext cx="629485" cy="1129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0" name="Правоугаоник 19"/>
          <p:cNvSpPr/>
          <p:nvPr/>
        </p:nvSpPr>
        <p:spPr>
          <a:xfrm>
            <a:off x="3867839" y="4016642"/>
            <a:ext cx="629485" cy="1129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21" name="Правоугаоник 20"/>
          <p:cNvSpPr/>
          <p:nvPr/>
        </p:nvSpPr>
        <p:spPr>
          <a:xfrm>
            <a:off x="4943057" y="3997384"/>
            <a:ext cx="629485" cy="1129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5098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12" grpId="0" build="p" animBg="1"/>
      <p:bldP spid="13" grpId="0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514350" y="2438400"/>
            <a:ext cx="8229600" cy="1143000"/>
          </a:xfrm>
        </p:spPr>
        <p:txBody>
          <a:bodyPr/>
          <a:lstStyle/>
          <a:p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9933FF"/>
                </a:solidFill>
              </a:rPr>
              <a:t>123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9933FF"/>
                </a:solidFill>
              </a:rPr>
              <a:t>3 =</a:t>
            </a:r>
            <a:endParaRPr lang="sr-Latn-CS" b="1" dirty="0">
              <a:solidFill>
                <a:srgbClr val="9933FF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314384"/>
            <a:ext cx="6324600" cy="12614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CS" dirty="0" smtClean="0"/>
              <a:t>Прво множимо </a:t>
            </a:r>
            <a:r>
              <a:rPr lang="sr-Cyrl-CS" dirty="0" smtClean="0"/>
              <a:t>стотине,па десетице</a:t>
            </a:r>
            <a:r>
              <a:rPr lang="sr-Cyrl-CS" dirty="0" smtClean="0"/>
              <a:t>…</a:t>
            </a:r>
          </a:p>
          <a:p>
            <a:pPr marL="0" indent="0">
              <a:buNone/>
            </a:pPr>
            <a:r>
              <a:rPr lang="sr-Cyrl-CS" dirty="0" smtClean="0"/>
              <a:t>Па јединице…           Па их саберемо!</a:t>
            </a:r>
          </a:p>
        </p:txBody>
      </p:sp>
      <p:sp>
        <p:nvSpPr>
          <p:cNvPr id="4" name="Закривљена стрелица надоле 3"/>
          <p:cNvSpPr/>
          <p:nvPr/>
        </p:nvSpPr>
        <p:spPr>
          <a:xfrm>
            <a:off x="3752850" y="2286000"/>
            <a:ext cx="1428750" cy="492369"/>
          </a:xfrm>
          <a:prstGeom prst="curvedDownArrow">
            <a:avLst>
              <a:gd name="adj1" fmla="val 25000"/>
              <a:gd name="adj2" fmla="val 50000"/>
              <a:gd name="adj3" fmla="val 26730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00B050"/>
              </a:solidFill>
            </a:endParaRPr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066800" y="381000"/>
            <a:ext cx="5791200" cy="8763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/>
              <a:t>Како множимо </a:t>
            </a:r>
            <a:r>
              <a:rPr lang="sr-Cyrl-CS" dirty="0" err="1" smtClean="0"/>
              <a:t>тро</a:t>
            </a:r>
            <a:r>
              <a:rPr lang="sr-Cyrl-CS" dirty="0" err="1" smtClean="0"/>
              <a:t>цифрени</a:t>
            </a:r>
            <a:r>
              <a:rPr lang="sr-Cyrl-CS" dirty="0" smtClean="0"/>
              <a:t> </a:t>
            </a:r>
            <a:r>
              <a:rPr lang="sr-Cyrl-CS" dirty="0" smtClean="0"/>
              <a:t>број једноцифреним бројем?</a:t>
            </a:r>
          </a:p>
        </p:txBody>
      </p:sp>
      <p:sp>
        <p:nvSpPr>
          <p:cNvPr id="6" name="Наслов 1"/>
          <p:cNvSpPr txBox="1">
            <a:spLocks/>
          </p:cNvSpPr>
          <p:nvPr/>
        </p:nvSpPr>
        <p:spPr>
          <a:xfrm>
            <a:off x="670711" y="150319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123</a:t>
            </a:r>
            <a:r>
              <a:rPr lang="sr-Cyrl-CS" b="1" dirty="0" smtClean="0">
                <a:solidFill>
                  <a:srgbClr val="9933FF"/>
                </a:solidFill>
              </a:rPr>
              <a:t>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9933FF"/>
                </a:solidFill>
              </a:rPr>
              <a:t>3 =?</a:t>
            </a:r>
            <a:endParaRPr lang="sr-Latn-CS" b="1" dirty="0">
              <a:solidFill>
                <a:srgbClr val="9933FF"/>
              </a:solidFill>
            </a:endParaRPr>
          </a:p>
        </p:txBody>
      </p:sp>
      <p:sp>
        <p:nvSpPr>
          <p:cNvPr id="9" name="Закривљена стрелица надоле 8"/>
          <p:cNvSpPr/>
          <p:nvPr/>
        </p:nvSpPr>
        <p:spPr>
          <a:xfrm>
            <a:off x="4025566" y="2269958"/>
            <a:ext cx="1156034" cy="492369"/>
          </a:xfrm>
          <a:prstGeom prst="curvedDownArrow">
            <a:avLst>
              <a:gd name="adj1" fmla="val 25000"/>
              <a:gd name="adj2" fmla="val 50000"/>
              <a:gd name="adj3" fmla="val 26730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00B050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3810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100 </a:t>
            </a:r>
            <a:r>
              <a:rPr lang="sr-Cyrl-CS" sz="3600" b="1" dirty="0" smtClean="0">
                <a:solidFill>
                  <a:srgbClr val="9933FF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9933FF"/>
                </a:solidFill>
              </a:rPr>
              <a:t>3 </a:t>
            </a:r>
            <a:r>
              <a:rPr lang="sr-Cyrl-CS" b="1" dirty="0" smtClean="0">
                <a:solidFill>
                  <a:srgbClr val="FF0000"/>
                </a:solidFill>
              </a:rPr>
              <a:t>+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9933FF"/>
                </a:solidFill>
              </a:rPr>
              <a:t>20</a:t>
            </a:r>
            <a:r>
              <a:rPr lang="sr-Cyrl-CS" b="1" dirty="0" smtClean="0">
                <a:solidFill>
                  <a:srgbClr val="9933FF"/>
                </a:solidFill>
                <a:latin typeface="Arial"/>
                <a:cs typeface="Arial"/>
              </a:rPr>
              <a:t> </a:t>
            </a:r>
            <a:r>
              <a:rPr lang="sr-Cyrl-CS" sz="3600" b="1" dirty="0">
                <a:solidFill>
                  <a:srgbClr val="9933FF"/>
                </a:solidFill>
                <a:latin typeface="Arial"/>
                <a:cs typeface="Arial"/>
              </a:rPr>
              <a:t>●</a:t>
            </a:r>
            <a:r>
              <a:rPr lang="sr-Cyrl-CS" b="1" dirty="0" smtClean="0">
                <a:solidFill>
                  <a:srgbClr val="9933FF"/>
                </a:solidFill>
              </a:rPr>
              <a:t> </a:t>
            </a:r>
            <a:r>
              <a:rPr lang="sr-Cyrl-CS" b="1" dirty="0" smtClean="0">
                <a:solidFill>
                  <a:srgbClr val="9933FF"/>
                </a:solidFill>
              </a:rPr>
              <a:t>3 </a:t>
            </a:r>
            <a:r>
              <a:rPr lang="sr-Cyrl-CS" b="1" dirty="0" smtClean="0">
                <a:solidFill>
                  <a:srgbClr val="FF0000"/>
                </a:solidFill>
              </a:rPr>
              <a:t>+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9933FF"/>
                </a:solidFill>
              </a:rPr>
              <a:t>3 </a:t>
            </a:r>
            <a:r>
              <a:rPr lang="sr-Cyrl-CS" b="1" dirty="0">
                <a:solidFill>
                  <a:srgbClr val="9933FF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9933FF"/>
                </a:solidFill>
              </a:rPr>
              <a:t>3=</a:t>
            </a:r>
            <a:endParaRPr lang="sr-Latn-CS" b="1" dirty="0">
              <a:solidFill>
                <a:srgbClr val="9933FF"/>
              </a:solidFill>
            </a:endParaRPr>
          </a:p>
        </p:txBody>
      </p:sp>
      <p:sp>
        <p:nvSpPr>
          <p:cNvPr id="11" name="Наслов 1"/>
          <p:cNvSpPr txBox="1">
            <a:spLocks/>
          </p:cNvSpPr>
          <p:nvPr/>
        </p:nvSpPr>
        <p:spPr>
          <a:xfrm>
            <a:off x="504825" y="419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9933FF"/>
                </a:solidFill>
              </a:rPr>
              <a:t>300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FF0000"/>
                </a:solidFill>
              </a:rPr>
              <a:t>+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9933FF"/>
                </a:solidFill>
              </a:rPr>
              <a:t>60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FF0000"/>
                </a:solidFill>
              </a:rPr>
              <a:t>+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9933FF"/>
                </a:solidFill>
              </a:rPr>
              <a:t>9 =369</a:t>
            </a:r>
            <a:endParaRPr lang="sr-Latn-CS" b="1" dirty="0">
              <a:solidFill>
                <a:srgbClr val="9933FF"/>
              </a:solidFill>
            </a:endParaRPr>
          </a:p>
        </p:txBody>
      </p:sp>
      <p:sp>
        <p:nvSpPr>
          <p:cNvPr id="13" name="Закривљена стрелица надоле 12"/>
          <p:cNvSpPr/>
          <p:nvPr/>
        </p:nvSpPr>
        <p:spPr>
          <a:xfrm>
            <a:off x="4343400" y="2267489"/>
            <a:ext cx="838200" cy="492369"/>
          </a:xfrm>
          <a:prstGeom prst="curvedDownArrow">
            <a:avLst>
              <a:gd name="adj1" fmla="val 25000"/>
              <a:gd name="adj2" fmla="val 50000"/>
              <a:gd name="adj3" fmla="val 26730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00B050"/>
              </a:solidFill>
            </a:endParaRPr>
          </a:p>
        </p:txBody>
      </p:sp>
      <p:sp>
        <p:nvSpPr>
          <p:cNvPr id="14" name="Чувар места за садржај 2"/>
          <p:cNvSpPr txBox="1">
            <a:spLocks/>
          </p:cNvSpPr>
          <p:nvPr/>
        </p:nvSpPr>
        <p:spPr>
          <a:xfrm>
            <a:off x="1066800" y="381000"/>
            <a:ext cx="3552825" cy="8763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/>
              <a:t>А може и овако!</a:t>
            </a:r>
          </a:p>
        </p:txBody>
      </p:sp>
    </p:spTree>
    <p:extLst>
      <p:ext uri="{BB962C8B-B14F-4D97-AF65-F5344CB8AC3E}">
        <p14:creationId xmlns:p14="http://schemas.microsoft.com/office/powerpoint/2010/main" val="6082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  <p:bldP spid="5" grpId="0" build="p" animBg="1"/>
      <p:bldP spid="6" grpId="0"/>
      <p:bldP spid="9" grpId="0" animBg="1"/>
      <p:bldP spid="10" grpId="0"/>
      <p:bldP spid="11" grpId="0"/>
      <p:bldP spid="13" grpId="0" animBg="1"/>
      <p:bldP spid="1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1990" y="3753339"/>
            <a:ext cx="2209800" cy="685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257 </a:t>
            </a:r>
            <a:r>
              <a:rPr lang="sr-Cyrl-CS" sz="4000" b="1" dirty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sz="4000" b="1" dirty="0">
                <a:solidFill>
                  <a:srgbClr val="008A3E"/>
                </a:solidFill>
              </a:rPr>
              <a:t>3 </a:t>
            </a:r>
            <a:r>
              <a:rPr lang="sr-Cyrl-CS" sz="4000" b="1" dirty="0" smtClean="0">
                <a:solidFill>
                  <a:srgbClr val="008A3E"/>
                </a:solidFill>
              </a:rPr>
              <a:t>=</a:t>
            </a:r>
            <a:endParaRPr lang="sr-Latn-CS" sz="4000" dirty="0"/>
          </a:p>
        </p:txBody>
      </p:sp>
      <p:sp>
        <p:nvSpPr>
          <p:cNvPr id="4" name="Чувар места за садржај 2"/>
          <p:cNvSpPr txBox="1">
            <a:spLocks/>
          </p:cNvSpPr>
          <p:nvPr/>
        </p:nvSpPr>
        <p:spPr>
          <a:xfrm>
            <a:off x="2816381" y="1905000"/>
            <a:ext cx="2277207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200 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sz="4000" b="1" dirty="0" smtClean="0">
                <a:solidFill>
                  <a:srgbClr val="008A3E"/>
                </a:solidFill>
              </a:rPr>
              <a:t>3 =</a:t>
            </a:r>
            <a:endParaRPr lang="sr-Latn-CS" sz="4000" dirty="0"/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2832454" y="3809235"/>
            <a:ext cx="2277206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>
                <a:solidFill>
                  <a:srgbClr val="008A3E"/>
                </a:solidFill>
              </a:rPr>
              <a:t> </a:t>
            </a:r>
            <a:r>
              <a:rPr lang="en-US" sz="4000" b="1" dirty="0" smtClean="0">
                <a:solidFill>
                  <a:srgbClr val="008A3E"/>
                </a:solidFill>
              </a:rPr>
              <a:t>  </a:t>
            </a:r>
            <a:r>
              <a:rPr lang="sr-Cyrl-CS" sz="4000" b="1" dirty="0" smtClean="0">
                <a:solidFill>
                  <a:srgbClr val="008A3E"/>
                </a:solidFill>
              </a:rPr>
              <a:t>50 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sz="4000" b="1" dirty="0" smtClean="0">
                <a:solidFill>
                  <a:srgbClr val="008A3E"/>
                </a:solidFill>
              </a:rPr>
              <a:t>3 =</a:t>
            </a:r>
            <a:endParaRPr lang="sr-Latn-CS" sz="4000" dirty="0"/>
          </a:p>
        </p:txBody>
      </p:sp>
      <p:sp>
        <p:nvSpPr>
          <p:cNvPr id="6" name="Чувар места за садржај 2"/>
          <p:cNvSpPr txBox="1">
            <a:spLocks/>
          </p:cNvSpPr>
          <p:nvPr/>
        </p:nvSpPr>
        <p:spPr>
          <a:xfrm>
            <a:off x="5276180" y="1939469"/>
            <a:ext cx="1227993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60</a:t>
            </a:r>
            <a:r>
              <a:rPr lang="en-US" sz="4000" b="1" dirty="0" smtClean="0">
                <a:solidFill>
                  <a:srgbClr val="008A3E"/>
                </a:solidFill>
              </a:rPr>
              <a:t>0</a:t>
            </a:r>
            <a:endParaRPr lang="sr-Latn-CS" sz="4000" dirty="0"/>
          </a:p>
        </p:txBody>
      </p:sp>
      <p:sp>
        <p:nvSpPr>
          <p:cNvPr id="7" name="Чувар места за садржај 2"/>
          <p:cNvSpPr txBox="1">
            <a:spLocks/>
          </p:cNvSpPr>
          <p:nvPr/>
        </p:nvSpPr>
        <p:spPr>
          <a:xfrm>
            <a:off x="5290502" y="3815271"/>
            <a:ext cx="1227993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  </a:t>
            </a:r>
            <a:r>
              <a:rPr lang="en-US" sz="4000" b="1" dirty="0" smtClean="0">
                <a:solidFill>
                  <a:srgbClr val="008A3E"/>
                </a:solidFill>
              </a:rPr>
              <a:t>15</a:t>
            </a:r>
            <a:r>
              <a:rPr lang="sr-Cyrl-CS" sz="4000" b="1" dirty="0" smtClean="0">
                <a:solidFill>
                  <a:srgbClr val="008A3E"/>
                </a:solidFill>
              </a:rPr>
              <a:t>0</a:t>
            </a:r>
            <a:endParaRPr lang="sr-Latn-CS" sz="4000" dirty="0"/>
          </a:p>
        </p:txBody>
      </p:sp>
      <p:sp>
        <p:nvSpPr>
          <p:cNvPr id="8" name="Чувар места за садржај 2"/>
          <p:cNvSpPr txBox="1">
            <a:spLocks/>
          </p:cNvSpPr>
          <p:nvPr/>
        </p:nvSpPr>
        <p:spPr>
          <a:xfrm>
            <a:off x="7391400" y="3863654"/>
            <a:ext cx="1354015" cy="6858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=771</a:t>
            </a:r>
            <a:endParaRPr lang="sr-Latn-CS" sz="4000" dirty="0"/>
          </a:p>
        </p:txBody>
      </p:sp>
      <p:sp>
        <p:nvSpPr>
          <p:cNvPr id="9" name="Чувар места за садржај 2"/>
          <p:cNvSpPr txBox="1">
            <a:spLocks noGrp="1"/>
          </p:cNvSpPr>
          <p:nvPr>
            <p:ph type="title"/>
          </p:nvPr>
        </p:nvSpPr>
        <p:spPr>
          <a:xfrm>
            <a:off x="1066800" y="228600"/>
            <a:ext cx="3733800" cy="1143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dirty="0" smtClean="0"/>
              <a:t>Или овако!</a:t>
            </a:r>
          </a:p>
        </p:txBody>
      </p:sp>
      <p:sp>
        <p:nvSpPr>
          <p:cNvPr id="10" name="Стрелица надесно 9"/>
          <p:cNvSpPr/>
          <p:nvPr/>
        </p:nvSpPr>
        <p:spPr>
          <a:xfrm rot="5400000">
            <a:off x="5025035" y="505791"/>
            <a:ext cx="1219200" cy="969619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Чувар места за садржај 2"/>
          <p:cNvSpPr txBox="1">
            <a:spLocks/>
          </p:cNvSpPr>
          <p:nvPr/>
        </p:nvSpPr>
        <p:spPr>
          <a:xfrm>
            <a:off x="5890176" y="2879002"/>
            <a:ext cx="613764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 +</a:t>
            </a:r>
            <a:endParaRPr lang="sr-Latn-CS" sz="4000" dirty="0"/>
          </a:p>
        </p:txBody>
      </p:sp>
      <p:sp>
        <p:nvSpPr>
          <p:cNvPr id="12" name="Стрелица надесно 11"/>
          <p:cNvSpPr/>
          <p:nvPr/>
        </p:nvSpPr>
        <p:spPr>
          <a:xfrm rot="19036183">
            <a:off x="2043938" y="2851747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трелица надесно 12"/>
          <p:cNvSpPr/>
          <p:nvPr/>
        </p:nvSpPr>
        <p:spPr>
          <a:xfrm rot="2129317">
            <a:off x="2027820" y="5204103"/>
            <a:ext cx="685800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Стрелица надесно 14"/>
          <p:cNvSpPr/>
          <p:nvPr/>
        </p:nvSpPr>
        <p:spPr>
          <a:xfrm>
            <a:off x="6597504" y="3891902"/>
            <a:ext cx="685800" cy="532537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Чувар места за садржај 2"/>
          <p:cNvSpPr txBox="1">
            <a:spLocks/>
          </p:cNvSpPr>
          <p:nvPr/>
        </p:nvSpPr>
        <p:spPr>
          <a:xfrm>
            <a:off x="2785434" y="5562600"/>
            <a:ext cx="2277206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4000" b="1" dirty="0">
                <a:solidFill>
                  <a:srgbClr val="008A3E"/>
                </a:solidFill>
              </a:rPr>
              <a:t> </a:t>
            </a:r>
            <a:r>
              <a:rPr lang="en-US" sz="4000" b="1" dirty="0" smtClean="0">
                <a:solidFill>
                  <a:srgbClr val="008A3E"/>
                </a:solidFill>
              </a:rPr>
              <a:t>  </a:t>
            </a:r>
            <a:r>
              <a:rPr lang="sr-Cyrl-CS" sz="4000" b="1" dirty="0" smtClean="0">
                <a:solidFill>
                  <a:srgbClr val="008A3E"/>
                </a:solidFill>
              </a:rPr>
              <a:t>7 </a:t>
            </a:r>
            <a:r>
              <a:rPr lang="sr-Cyrl-CS" sz="40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sz="4000" b="1" dirty="0" smtClean="0">
                <a:solidFill>
                  <a:srgbClr val="008A3E"/>
                </a:solidFill>
              </a:rPr>
              <a:t>3 =</a:t>
            </a:r>
            <a:endParaRPr lang="sr-Latn-CS" sz="4000" dirty="0"/>
          </a:p>
        </p:txBody>
      </p:sp>
      <p:sp>
        <p:nvSpPr>
          <p:cNvPr id="17" name="Чувар места за садржај 2"/>
          <p:cNvSpPr txBox="1">
            <a:spLocks/>
          </p:cNvSpPr>
          <p:nvPr/>
        </p:nvSpPr>
        <p:spPr>
          <a:xfrm>
            <a:off x="5890176" y="4711285"/>
            <a:ext cx="613764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 +</a:t>
            </a:r>
            <a:endParaRPr lang="sr-Latn-CS" sz="4000" dirty="0"/>
          </a:p>
        </p:txBody>
      </p:sp>
      <p:sp>
        <p:nvSpPr>
          <p:cNvPr id="18" name="Чувар места за садржај 2"/>
          <p:cNvSpPr txBox="1">
            <a:spLocks/>
          </p:cNvSpPr>
          <p:nvPr/>
        </p:nvSpPr>
        <p:spPr>
          <a:xfrm>
            <a:off x="5325206" y="5562600"/>
            <a:ext cx="1227993" cy="6858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CS" sz="4000" b="1" dirty="0" smtClean="0">
                <a:solidFill>
                  <a:srgbClr val="008A3E"/>
                </a:solidFill>
              </a:rPr>
              <a:t>  </a:t>
            </a:r>
            <a:r>
              <a:rPr lang="sr-Cyrl-CS" sz="4000" b="1" dirty="0" smtClean="0">
                <a:solidFill>
                  <a:srgbClr val="008A3E"/>
                </a:solidFill>
              </a:rPr>
              <a:t>21</a:t>
            </a:r>
            <a:endParaRPr lang="sr-Latn-CS" sz="4000" dirty="0"/>
          </a:p>
        </p:txBody>
      </p:sp>
      <p:sp>
        <p:nvSpPr>
          <p:cNvPr id="19" name="Стрелица надесно 18"/>
          <p:cNvSpPr/>
          <p:nvPr/>
        </p:nvSpPr>
        <p:spPr>
          <a:xfrm>
            <a:off x="2310788" y="4043871"/>
            <a:ext cx="474646" cy="228600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CS" b="1" dirty="0" smtClean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88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build="p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Задатак</a:t>
            </a:r>
            <a:endParaRPr lang="sr-Latn-CS" dirty="0"/>
          </a:p>
        </p:txBody>
      </p:sp>
      <p:pic>
        <p:nvPicPr>
          <p:cNvPr id="1026" name="Picture 2" descr="D:\3.clip art sa laptopa\free c art gif\multik-9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57800"/>
            <a:ext cx="1309172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447800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9933FF"/>
                </a:solidFill>
              </a:rPr>
              <a:t>У кутију стаје </a:t>
            </a:r>
            <a:r>
              <a:rPr lang="sr-Cyrl-CS" sz="3600" b="1" dirty="0" smtClean="0">
                <a:solidFill>
                  <a:srgbClr val="9933FF"/>
                </a:solidFill>
              </a:rPr>
              <a:t>235 шрафова.</a:t>
            </a:r>
            <a:endParaRPr lang="sr-Cyrl-CS" sz="3600" b="1" dirty="0" smtClean="0">
              <a:solidFill>
                <a:srgbClr val="9933FF"/>
              </a:solidFill>
            </a:endParaRPr>
          </a:p>
          <a:p>
            <a:r>
              <a:rPr lang="sr-Cyrl-CS" sz="3600" b="1" dirty="0" smtClean="0">
                <a:solidFill>
                  <a:srgbClr val="9933FF"/>
                </a:solidFill>
              </a:rPr>
              <a:t>Колико </a:t>
            </a:r>
            <a:r>
              <a:rPr lang="sr-Cyrl-CS" sz="3600" b="1" dirty="0">
                <a:solidFill>
                  <a:srgbClr val="9933FF"/>
                </a:solidFill>
              </a:rPr>
              <a:t>ће </a:t>
            </a:r>
            <a:r>
              <a:rPr lang="sr-Cyrl-CS" sz="3600" b="1" dirty="0" smtClean="0">
                <a:solidFill>
                  <a:srgbClr val="9933FF"/>
                </a:solidFill>
              </a:rPr>
              <a:t>укупно шрафова стати у 4 кутије</a:t>
            </a:r>
            <a:r>
              <a:rPr lang="sr-Cyrl-CS" sz="3600" b="1" dirty="0" smtClean="0">
                <a:solidFill>
                  <a:srgbClr val="9933FF"/>
                </a:solidFill>
              </a:rPr>
              <a:t>?</a:t>
            </a:r>
            <a:endParaRPr lang="sr-Latn-CS" sz="3600" b="1" dirty="0">
              <a:solidFill>
                <a:srgbClr val="9933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429000"/>
            <a:ext cx="2089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9933FF"/>
                </a:solidFill>
              </a:rPr>
              <a:t>235 </a:t>
            </a:r>
            <a:r>
              <a:rPr lang="sr-Cyrl-CS" sz="3600" b="1" dirty="0">
                <a:solidFill>
                  <a:srgbClr val="9933FF"/>
                </a:solidFill>
                <a:latin typeface="Arial"/>
                <a:cs typeface="Arial"/>
              </a:rPr>
              <a:t>● </a:t>
            </a:r>
            <a:r>
              <a:rPr lang="sr-Cyrl-CS" sz="3600" b="1" dirty="0" smtClean="0">
                <a:solidFill>
                  <a:srgbClr val="9933FF"/>
                </a:solidFill>
              </a:rPr>
              <a:t>4 </a:t>
            </a:r>
            <a:r>
              <a:rPr lang="sr-Cyrl-CS" sz="3600" b="1" dirty="0" smtClean="0">
                <a:solidFill>
                  <a:srgbClr val="9933FF"/>
                </a:solidFill>
              </a:rPr>
              <a:t>=</a:t>
            </a:r>
            <a:endParaRPr lang="sr-Latn-CS" sz="3600" b="1" dirty="0">
              <a:solidFill>
                <a:srgbClr val="9933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3613" y="4070804"/>
            <a:ext cx="689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u="sng" dirty="0" smtClean="0">
                <a:solidFill>
                  <a:srgbClr val="9933FF"/>
                </a:solidFill>
              </a:rPr>
              <a:t>200 </a:t>
            </a:r>
            <a:r>
              <a:rPr lang="sr-Cyrl-CS" sz="3600" b="1" u="sng" dirty="0">
                <a:solidFill>
                  <a:srgbClr val="9933FF"/>
                </a:solidFill>
                <a:latin typeface="Arial"/>
                <a:cs typeface="Arial"/>
              </a:rPr>
              <a:t>● </a:t>
            </a:r>
            <a:r>
              <a:rPr lang="sr-Cyrl-CS" sz="3600" b="1" u="sng" dirty="0" smtClean="0">
                <a:solidFill>
                  <a:srgbClr val="9933FF"/>
                </a:solidFill>
              </a:rPr>
              <a:t>4 </a:t>
            </a:r>
            <a:r>
              <a:rPr lang="sr-Cyrl-CS" sz="3600" b="1" dirty="0" smtClean="0">
                <a:solidFill>
                  <a:srgbClr val="9933FF"/>
                </a:solidFill>
              </a:rPr>
              <a:t>+ </a:t>
            </a:r>
            <a:r>
              <a:rPr lang="sr-Cyrl-CS" sz="3600" b="1" u="sng" dirty="0" smtClean="0">
                <a:solidFill>
                  <a:srgbClr val="9933FF"/>
                </a:solidFill>
              </a:rPr>
              <a:t>30</a:t>
            </a:r>
            <a:r>
              <a:rPr lang="sr-Cyrl-CS" sz="3600" b="1" u="sng" dirty="0" smtClean="0">
                <a:solidFill>
                  <a:srgbClr val="9933FF"/>
                </a:solidFill>
                <a:latin typeface="Arial"/>
                <a:cs typeface="Arial"/>
              </a:rPr>
              <a:t> ●</a:t>
            </a:r>
            <a:r>
              <a:rPr lang="sr-Cyrl-CS" sz="3600" b="1" u="sng" dirty="0" smtClean="0">
                <a:solidFill>
                  <a:srgbClr val="9933FF"/>
                </a:solidFill>
              </a:rPr>
              <a:t> 4 </a:t>
            </a:r>
            <a:r>
              <a:rPr lang="sr-Cyrl-CS" sz="3600" b="1" dirty="0">
                <a:solidFill>
                  <a:srgbClr val="9933FF"/>
                </a:solidFill>
              </a:rPr>
              <a:t>+ </a:t>
            </a:r>
            <a:r>
              <a:rPr lang="sr-Cyrl-CS" sz="3600" b="1" u="sng" dirty="0" smtClean="0">
                <a:solidFill>
                  <a:srgbClr val="9933FF"/>
                </a:solidFill>
              </a:rPr>
              <a:t>5</a:t>
            </a:r>
            <a:r>
              <a:rPr lang="sr-Cyrl-CS" sz="3600" b="1" u="sng" dirty="0" smtClean="0">
                <a:solidFill>
                  <a:srgbClr val="9933FF"/>
                </a:solidFill>
                <a:latin typeface="Arial"/>
                <a:cs typeface="Arial"/>
              </a:rPr>
              <a:t> </a:t>
            </a:r>
            <a:r>
              <a:rPr lang="sr-Cyrl-CS" sz="3600" b="1" u="sng" dirty="0">
                <a:solidFill>
                  <a:srgbClr val="9933FF"/>
                </a:solidFill>
                <a:latin typeface="Arial"/>
                <a:cs typeface="Arial"/>
              </a:rPr>
              <a:t>●</a:t>
            </a:r>
            <a:r>
              <a:rPr lang="sr-Cyrl-CS" sz="3600" b="1" u="sng" dirty="0">
                <a:solidFill>
                  <a:srgbClr val="9933FF"/>
                </a:solidFill>
              </a:rPr>
              <a:t> </a:t>
            </a:r>
            <a:r>
              <a:rPr lang="sr-Cyrl-CS" sz="3600" b="1" u="sng" dirty="0" smtClean="0">
                <a:solidFill>
                  <a:srgbClr val="9933FF"/>
                </a:solidFill>
              </a:rPr>
              <a:t>4 </a:t>
            </a:r>
            <a:r>
              <a:rPr lang="sr-Cyrl-CS" sz="3600" b="1" dirty="0">
                <a:solidFill>
                  <a:srgbClr val="9933FF"/>
                </a:solidFill>
              </a:rPr>
              <a:t>= </a:t>
            </a:r>
            <a:endParaRPr lang="sr-Latn-CS" sz="3600" b="1" dirty="0">
              <a:solidFill>
                <a:srgbClr val="9933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1542" y="4847871"/>
            <a:ext cx="6774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u="sng" dirty="0" smtClean="0">
                <a:solidFill>
                  <a:srgbClr val="9933FF"/>
                </a:solidFill>
              </a:rPr>
              <a:t>800</a:t>
            </a:r>
            <a:r>
              <a:rPr lang="sr-Cyrl-CS" sz="3600" b="1" dirty="0" smtClean="0">
                <a:solidFill>
                  <a:srgbClr val="9933FF"/>
                </a:solidFill>
              </a:rPr>
              <a:t> </a:t>
            </a:r>
            <a:r>
              <a:rPr lang="sr-Cyrl-CS" sz="3600" b="1" dirty="0">
                <a:solidFill>
                  <a:srgbClr val="9933FF"/>
                </a:solidFill>
              </a:rPr>
              <a:t>+ </a:t>
            </a:r>
            <a:r>
              <a:rPr lang="sr-Cyrl-CS" sz="3600" b="1" u="sng" dirty="0" smtClean="0">
                <a:solidFill>
                  <a:srgbClr val="9933FF"/>
                </a:solidFill>
              </a:rPr>
              <a:t>120</a:t>
            </a:r>
            <a:r>
              <a:rPr lang="sr-Cyrl-CS" sz="3600" b="1" dirty="0" smtClean="0">
                <a:solidFill>
                  <a:srgbClr val="9933FF"/>
                </a:solidFill>
              </a:rPr>
              <a:t> +</a:t>
            </a:r>
            <a:r>
              <a:rPr lang="sr-Cyrl-CS" sz="3600" dirty="0" smtClean="0">
                <a:solidFill>
                  <a:srgbClr val="9933FF"/>
                </a:solidFill>
              </a:rPr>
              <a:t> </a:t>
            </a:r>
            <a:r>
              <a:rPr lang="sr-Cyrl-CS" sz="3600" b="1" dirty="0" smtClean="0">
                <a:solidFill>
                  <a:srgbClr val="9933FF"/>
                </a:solidFill>
              </a:rPr>
              <a:t>20 </a:t>
            </a:r>
            <a:r>
              <a:rPr lang="sr-Cyrl-CS" sz="3600" b="1" dirty="0" smtClean="0">
                <a:solidFill>
                  <a:srgbClr val="9933FF"/>
                </a:solidFill>
              </a:rPr>
              <a:t>=</a:t>
            </a:r>
            <a:endParaRPr lang="sr-Latn-CS" sz="3600" b="1" dirty="0">
              <a:solidFill>
                <a:srgbClr val="9933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8702" y="556259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>
                <a:solidFill>
                  <a:srgbClr val="9933FF"/>
                </a:solidFill>
              </a:rPr>
              <a:t>920 </a:t>
            </a:r>
            <a:r>
              <a:rPr lang="sr-Cyrl-CS" sz="3600" b="1" dirty="0" smtClean="0">
                <a:solidFill>
                  <a:srgbClr val="9933FF"/>
                </a:solidFill>
              </a:rPr>
              <a:t>+ 20 </a:t>
            </a:r>
            <a:r>
              <a:rPr lang="sr-Cyrl-CS" sz="3600" b="1" dirty="0">
                <a:solidFill>
                  <a:srgbClr val="9933FF"/>
                </a:solidFill>
              </a:rPr>
              <a:t>= 940</a:t>
            </a:r>
            <a:endParaRPr lang="sr-Latn-CS" sz="3600" b="1" dirty="0">
              <a:solidFill>
                <a:srgbClr val="99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1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1143000" y="457200"/>
            <a:ext cx="7467600" cy="9483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 ПРОДАВНИЦИ</a:t>
            </a:r>
            <a:endParaRPr lang="sr-Latn-C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graphicFrame>
        <p:nvGraphicFramePr>
          <p:cNvPr id="4" name="Табел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541617"/>
              </p:ext>
            </p:extLst>
          </p:nvPr>
        </p:nvGraphicFramePr>
        <p:xfrm>
          <a:off x="1295400" y="1752600"/>
          <a:ext cx="7010400" cy="4724400"/>
        </p:xfrm>
        <a:graphic>
          <a:graphicData uri="http://schemas.openxmlformats.org/drawingml/2006/table">
            <a:tbl>
              <a:tblPr firstRow="1" bandRow="1">
                <a:effectLst>
                  <a:innerShdw blurRad="266700">
                    <a:srgbClr val="C00000"/>
                  </a:innerShdw>
                </a:effectLst>
                <a:tableStyleId>{16D9F66E-5EB9-4882-86FB-DCBF35E3C3E4}</a:tableStyleId>
              </a:tblPr>
              <a:tblGrid>
                <a:gridCol w="1828800"/>
                <a:gridCol w="1752600"/>
                <a:gridCol w="1676400"/>
                <a:gridCol w="1752600"/>
              </a:tblGrid>
              <a:tr h="944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6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ПРОИЗВОД</a:t>
                      </a:r>
                      <a:endParaRPr lang="sr-Latn-CS" sz="26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ЦЕНА-КОМАД</a:t>
                      </a:r>
                      <a:endParaRPr lang="sr-Latn-CS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2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КОМАДА</a:t>
                      </a:r>
                      <a:endParaRPr lang="sr-Latn-CS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2800" b="1" cap="all" spc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УКУПНА       ЦЕНА</a:t>
                      </a:r>
                      <a:endParaRPr lang="sr-Latn-CS" sz="28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Слика 7" descr="D:\3.clip art sa laptopa\144_26.jp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95" b="90419" l="6548" r="9256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09" y="2720943"/>
            <a:ext cx="914401" cy="900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Слика 9" descr="D:\3.clip art sa laptopa\144_77.jp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41" b="95556" l="2041" r="9455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709" y="3584418"/>
            <a:ext cx="990600" cy="99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Слика 10" descr="D:\3.clip art sa laptopa\144_115.jpg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732" b="100000" l="0" r="9777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09" y="4572000"/>
            <a:ext cx="885190" cy="9474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Слика 11" descr="D:\3.clip art sa laptopa\0463.thm.gif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171" y="5410200"/>
            <a:ext cx="1098927" cy="11696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505200" y="284780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123</a:t>
            </a:r>
            <a:endParaRPr lang="sr-Latn-C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505200" y="375655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423</a:t>
            </a:r>
            <a:endParaRPr lang="sr-Latn-C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429000" y="47638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315</a:t>
            </a:r>
            <a:endParaRPr lang="sr-Latn-C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3429000" y="56718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205</a:t>
            </a:r>
            <a:endParaRPr lang="sr-Latn-C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141614" y="291017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5</a:t>
            </a:r>
            <a:endParaRPr lang="sr-Latn-C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5105400" y="378965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sr-Latn-C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5105400" y="472254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sr-Latn-C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105400" y="56718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sr-Latn-C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6934200" y="2885275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615</a:t>
            </a:r>
            <a:endParaRPr lang="sr-Latn-C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6935709" y="375645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846</a:t>
            </a:r>
            <a:endParaRPr lang="sr-Latn-C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6934200" y="4860263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945</a:t>
            </a:r>
            <a:endParaRPr lang="sr-Latn-CS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6935709" y="571499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820</a:t>
            </a:r>
            <a:endParaRPr lang="sr-Latn-CS" sz="3600" dirty="0"/>
          </a:p>
        </p:txBody>
      </p:sp>
      <p:sp>
        <p:nvSpPr>
          <p:cNvPr id="7" name="Стрелица надесно 6"/>
          <p:cNvSpPr/>
          <p:nvPr/>
        </p:nvSpPr>
        <p:spPr>
          <a:xfrm>
            <a:off x="52812" y="3584418"/>
            <a:ext cx="1219200" cy="1330275"/>
          </a:xfrm>
          <a:prstGeom prst="rightArrow">
            <a:avLst>
              <a:gd name="adj1" fmla="val 50000"/>
              <a:gd name="adj2" fmla="val 18069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Кликни </a:t>
            </a:r>
          </a:p>
          <a:p>
            <a:pPr algn="ctr"/>
            <a:r>
              <a:rPr lang="sr-Cyrl-C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лопту</a:t>
            </a:r>
            <a:endParaRPr lang="sr-Latn-C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852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548561"/>
            <a:ext cx="8229600" cy="4525963"/>
          </a:xfrm>
        </p:spPr>
        <p:txBody>
          <a:bodyPr>
            <a:normAutofit/>
          </a:bodyPr>
          <a:lstStyle/>
          <a:p>
            <a:r>
              <a:rPr lang="sr-Cyrl-CS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 Р А Ј</a:t>
            </a:r>
            <a:endParaRPr lang="sr-Latn-C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88985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М.Т.2013</a:t>
            </a:r>
            <a:r>
              <a:rPr lang="sr-Cyrl-C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sr-Latn-C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29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206</Words>
  <Application>Microsoft Office PowerPoint</Application>
  <PresentationFormat>Пројекција на екрану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7</vt:i4>
      </vt:variant>
    </vt:vector>
  </HeadingPairs>
  <TitlesOfParts>
    <vt:vector size="8" baseType="lpstr">
      <vt:lpstr>Office тема</vt:lpstr>
      <vt:lpstr>3.РАЗРЕД</vt:lpstr>
      <vt:lpstr> </vt:lpstr>
      <vt:lpstr> 123 ● 3 =</vt:lpstr>
      <vt:lpstr>Или овако!</vt:lpstr>
      <vt:lpstr>Задатак</vt:lpstr>
      <vt:lpstr>У ПРОДАВНИЦИ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3.РАЗРЕД</dc:title>
  <dc:creator>mt</dc:creator>
  <cp:lastModifiedBy>mt</cp:lastModifiedBy>
  <cp:revision>21</cp:revision>
  <dcterms:created xsi:type="dcterms:W3CDTF">2013-01-02T06:13:01Z</dcterms:created>
  <dcterms:modified xsi:type="dcterms:W3CDTF">2013-01-05T10:42:30Z</dcterms:modified>
</cp:coreProperties>
</file>