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8" r:id="rId4"/>
    <p:sldId id="262" r:id="rId5"/>
    <p:sldId id="264" r:id="rId6"/>
    <p:sldId id="263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88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3FD0-4124-4443-B1ED-2779B298294C}" type="datetimeFigureOut">
              <a:rPr lang="sr-Latn-CS" smtClean="0"/>
              <a:t>11.2.2013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A812-E545-4D03-B0FB-2B5B3A0E416F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47516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3FD0-4124-4443-B1ED-2779B298294C}" type="datetimeFigureOut">
              <a:rPr lang="sr-Latn-CS" smtClean="0"/>
              <a:t>11.2.2013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A812-E545-4D03-B0FB-2B5B3A0E416F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678711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3FD0-4124-4443-B1ED-2779B298294C}" type="datetimeFigureOut">
              <a:rPr lang="sr-Latn-CS" smtClean="0"/>
              <a:t>11.2.2013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A812-E545-4D03-B0FB-2B5B3A0E416F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2318338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60578-8384-4D69-BE34-2378F016FA4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2F7FF-D1BB-421F-9B5A-FA25EB4460FD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82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B6DD6-E918-4A7B-AC75-ABCE2A35FCA1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D12D3-C25E-4C99-9053-31CE4DD1FBB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101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54F33-B753-4736-AEB6-ADBA89914C8F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EC11D-8CE1-4296-8B50-7EC36A7DC26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3473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D4FE7-7D53-4447-B241-C144360CE5D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004465-E1C3-4DBF-AE46-85F7EBCFF04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57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65674-53E7-45C3-919D-CFAA1E415D83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A4EE8-F833-483F-9CBA-15F5BF76D36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099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9C41C-0BBD-4495-A6A8-B0DE3BB1233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119C8-059B-49C6-A48E-E8E56BCA2FD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8304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2B9F4-5A75-49C4-AB09-C398B66D4975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1F0DD-9946-49B7-ABFB-ADFE91FDCB2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9806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7893E-8F44-41E7-8C47-F4A4A4C1C457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AB112-06B9-4B1A-84D7-8A442A78565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689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3FD0-4124-4443-B1ED-2779B298294C}" type="datetimeFigureOut">
              <a:rPr lang="sr-Latn-CS" smtClean="0"/>
              <a:t>11.2.2013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A812-E545-4D03-B0FB-2B5B3A0E416F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8427111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50697-27D7-4303-9AF2-6BD411FE63E6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977F5-0C04-4185-B746-2D7255384ED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4992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16E09-3B2F-4B40-9DB4-2571D2C9AC60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E9EDE-6367-48E7-9CA8-C3490402AFF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0083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D9B24-9721-4149-81D1-894B740CE764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E8DA-CFD3-4686-9CB5-BFC6C300693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624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3FD0-4124-4443-B1ED-2779B298294C}" type="datetimeFigureOut">
              <a:rPr lang="sr-Latn-CS" smtClean="0"/>
              <a:t>11.2.2013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A812-E545-4D03-B0FB-2B5B3A0E416F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335058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3FD0-4124-4443-B1ED-2779B298294C}" type="datetimeFigureOut">
              <a:rPr lang="sr-Latn-CS" smtClean="0"/>
              <a:t>11.2.2013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A812-E545-4D03-B0FB-2B5B3A0E416F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54706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3FD0-4124-4443-B1ED-2779B298294C}" type="datetimeFigureOut">
              <a:rPr lang="sr-Latn-CS" smtClean="0"/>
              <a:t>11.2.2013</a:t>
            </a:fld>
            <a:endParaRPr lang="sr-Latn-CS"/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A812-E545-4D03-B0FB-2B5B3A0E416F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297158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3FD0-4124-4443-B1ED-2779B298294C}" type="datetimeFigureOut">
              <a:rPr lang="sr-Latn-CS" smtClean="0"/>
              <a:t>11.2.2013</a:t>
            </a:fld>
            <a:endParaRPr lang="sr-Latn-CS"/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A812-E545-4D03-B0FB-2B5B3A0E416F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041382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3FD0-4124-4443-B1ED-2779B298294C}" type="datetimeFigureOut">
              <a:rPr lang="sr-Latn-CS" smtClean="0"/>
              <a:t>11.2.2013</a:t>
            </a:fld>
            <a:endParaRPr lang="sr-Latn-CS"/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A812-E545-4D03-B0FB-2B5B3A0E416F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941728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3FD0-4124-4443-B1ED-2779B298294C}" type="datetimeFigureOut">
              <a:rPr lang="sr-Latn-CS" smtClean="0"/>
              <a:t>11.2.2013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A812-E545-4D03-B0FB-2B5B3A0E416F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299512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3FD0-4124-4443-B1ED-2779B298294C}" type="datetimeFigureOut">
              <a:rPr lang="sr-Latn-CS" smtClean="0"/>
              <a:t>11.2.2013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FA812-E545-4D03-B0FB-2B5B3A0E416F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17499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FF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83FD0-4124-4443-B1ED-2779B298294C}" type="datetimeFigureOut">
              <a:rPr lang="sr-Latn-CS" smtClean="0"/>
              <a:t>11.2.2013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FA812-E545-4D03-B0FB-2B5B3A0E416F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81045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66FF">
            <a:alpha val="1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A54DD65-B455-47D7-944A-0D57D50654AB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11.02.2013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D0466C-641F-4641-BDF0-895E765EF5BB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816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ln w="1905"/>
          <a:gradFill>
            <a:gsLst>
              <a:gs pos="0">
                <a:schemeClr val="accent6">
                  <a:shade val="20000"/>
                  <a:satMod val="200000"/>
                </a:schemeClr>
              </a:gs>
              <a:gs pos="78000">
                <a:schemeClr val="accent6">
                  <a:tint val="90000"/>
                  <a:shade val="89000"/>
                  <a:satMod val="220000"/>
                </a:schemeClr>
              </a:gs>
              <a:gs pos="100000">
                <a:schemeClr val="accent6">
                  <a:tint val="12000"/>
                  <a:satMod val="255000"/>
                </a:schemeClr>
              </a:gs>
            </a:gsLst>
            <a:lin ang="5400000"/>
          </a:gra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1905000" y="3962400"/>
            <a:ext cx="5791200" cy="1222375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CS" b="1" dirty="0" smtClean="0">
                <a:solidFill>
                  <a:srgbClr val="FFFF00"/>
                </a:solidFill>
              </a:rPr>
              <a:t>Множење разлике бројем</a:t>
            </a:r>
            <a:endParaRPr lang="sr-Latn-CS" b="1" dirty="0">
              <a:solidFill>
                <a:srgbClr val="FFFF00"/>
              </a:solidFill>
            </a:endParaRPr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7848600" y="6172200"/>
            <a:ext cx="990600" cy="5334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sr-Cyrl-CS" dirty="0" err="1" smtClean="0">
                <a:solidFill>
                  <a:srgbClr val="FFFF00"/>
                </a:solidFill>
              </a:rPr>
              <a:t>М.Т</a:t>
            </a:r>
            <a:r>
              <a:rPr lang="sr-Cyrl-CS" dirty="0" smtClean="0">
                <a:solidFill>
                  <a:srgbClr val="FFFF00"/>
                </a:solidFill>
              </a:rPr>
              <a:t>.</a:t>
            </a:r>
            <a:endParaRPr lang="sr-Latn-CS" dirty="0">
              <a:solidFill>
                <a:srgbClr val="FFFF00"/>
              </a:solidFill>
            </a:endParaRPr>
          </a:p>
        </p:txBody>
      </p:sp>
      <p:sp>
        <p:nvSpPr>
          <p:cNvPr id="4" name="Наслов 1"/>
          <p:cNvSpPr txBox="1">
            <a:spLocks/>
          </p:cNvSpPr>
          <p:nvPr/>
        </p:nvSpPr>
        <p:spPr>
          <a:xfrm>
            <a:off x="1755531" y="1066800"/>
            <a:ext cx="5791200" cy="122237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CS" b="1" dirty="0" smtClean="0">
                <a:solidFill>
                  <a:srgbClr val="FFFF00"/>
                </a:solidFill>
              </a:rPr>
              <a:t>МАТЕМАТИКА</a:t>
            </a:r>
          </a:p>
          <a:p>
            <a:r>
              <a:rPr lang="sr-Cyrl-CS" b="1" dirty="0" err="1" smtClean="0">
                <a:solidFill>
                  <a:srgbClr val="FFFF00"/>
                </a:solidFill>
              </a:rPr>
              <a:t>3.РАЗРЕД</a:t>
            </a:r>
            <a:endParaRPr lang="sr-Latn-C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760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осина 3"/>
          <p:cNvSpPr/>
          <p:nvPr/>
        </p:nvSpPr>
        <p:spPr>
          <a:xfrm>
            <a:off x="1166011" y="3183171"/>
            <a:ext cx="6172200" cy="1778883"/>
          </a:xfrm>
          <a:prstGeom prst="bevel">
            <a:avLst/>
          </a:prstGeom>
          <a:solidFill>
            <a:srgbClr val="00B050">
              <a:alpha val="9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800" dirty="0" smtClean="0">
                <a:solidFill>
                  <a:prstClr val="white"/>
                </a:solidFill>
              </a:rPr>
              <a:t>5</a:t>
            </a:r>
            <a:r>
              <a:rPr lang="en-US" sz="4800" dirty="0" smtClean="0">
                <a:solidFill>
                  <a:prstClr val="white"/>
                </a:solidFill>
              </a:rPr>
              <a:t> • </a:t>
            </a:r>
            <a:r>
              <a:rPr lang="sr-Cyrl-CS" sz="4800" dirty="0" smtClean="0">
                <a:solidFill>
                  <a:prstClr val="white"/>
                </a:solidFill>
              </a:rPr>
              <a:t>(5</a:t>
            </a:r>
            <a:r>
              <a:rPr lang="en-US" sz="4800" dirty="0" smtClean="0">
                <a:solidFill>
                  <a:prstClr val="white"/>
                </a:solidFill>
              </a:rPr>
              <a:t>0</a:t>
            </a:r>
            <a:r>
              <a:rPr lang="sr-Cyrl-CS" sz="4800" dirty="0" smtClean="0">
                <a:solidFill>
                  <a:prstClr val="white"/>
                </a:solidFill>
              </a:rPr>
              <a:t> - 20)</a:t>
            </a:r>
            <a:r>
              <a:rPr lang="en-US" sz="4800" dirty="0" smtClean="0">
                <a:solidFill>
                  <a:prstClr val="white"/>
                </a:solidFill>
              </a:rPr>
              <a:t> </a:t>
            </a:r>
            <a:r>
              <a:rPr lang="sr-Cyrl-CS" sz="4800" dirty="0" smtClean="0">
                <a:solidFill>
                  <a:prstClr val="white"/>
                </a:solidFill>
              </a:rPr>
              <a:t>= </a:t>
            </a:r>
            <a:endParaRPr lang="sr-Latn-CS" sz="4800" dirty="0">
              <a:solidFill>
                <a:prstClr val="white"/>
              </a:solidFill>
            </a:endParaRPr>
          </a:p>
        </p:txBody>
      </p:sp>
      <p:sp>
        <p:nvSpPr>
          <p:cNvPr id="15" name="Косина 14"/>
          <p:cNvSpPr/>
          <p:nvPr/>
        </p:nvSpPr>
        <p:spPr>
          <a:xfrm>
            <a:off x="1164502" y="3183171"/>
            <a:ext cx="6172200" cy="1778883"/>
          </a:xfrm>
          <a:prstGeom prst="bevel">
            <a:avLst/>
          </a:prstGeom>
          <a:solidFill>
            <a:srgbClr val="00B050">
              <a:alpha val="9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800" dirty="0" smtClean="0">
                <a:solidFill>
                  <a:prstClr val="white"/>
                </a:solidFill>
              </a:rPr>
              <a:t>5</a:t>
            </a:r>
            <a:r>
              <a:rPr lang="en-US" sz="4800" dirty="0" smtClean="0">
                <a:solidFill>
                  <a:prstClr val="white"/>
                </a:solidFill>
              </a:rPr>
              <a:t> •</a:t>
            </a:r>
            <a:r>
              <a:rPr lang="sr-Cyrl-CS" sz="4800" dirty="0" smtClean="0">
                <a:solidFill>
                  <a:prstClr val="white"/>
                </a:solidFill>
              </a:rPr>
              <a:t> 50 - 5</a:t>
            </a:r>
            <a:r>
              <a:rPr lang="en-US" sz="4800" dirty="0" smtClean="0">
                <a:solidFill>
                  <a:prstClr val="white"/>
                </a:solidFill>
              </a:rPr>
              <a:t> </a:t>
            </a:r>
            <a:r>
              <a:rPr lang="en-US" sz="4800" dirty="0">
                <a:solidFill>
                  <a:prstClr val="white"/>
                </a:solidFill>
              </a:rPr>
              <a:t>• </a:t>
            </a:r>
            <a:r>
              <a:rPr lang="sr-Cyrl-CS" sz="4800" dirty="0" smtClean="0">
                <a:solidFill>
                  <a:prstClr val="white"/>
                </a:solidFill>
              </a:rPr>
              <a:t>2</a:t>
            </a:r>
            <a:r>
              <a:rPr lang="en-US" sz="4800" dirty="0" smtClean="0">
                <a:solidFill>
                  <a:prstClr val="white"/>
                </a:solidFill>
              </a:rPr>
              <a:t>0 </a:t>
            </a:r>
            <a:r>
              <a:rPr lang="sr-Cyrl-CS" sz="4800" dirty="0" smtClean="0">
                <a:solidFill>
                  <a:prstClr val="white"/>
                </a:solidFill>
              </a:rPr>
              <a:t>= </a:t>
            </a:r>
            <a:endParaRPr lang="sr-Latn-CS" sz="4800" dirty="0">
              <a:solidFill>
                <a:prstClr val="white"/>
              </a:solidFill>
            </a:endParaRPr>
          </a:p>
        </p:txBody>
      </p:sp>
      <p:sp>
        <p:nvSpPr>
          <p:cNvPr id="20" name="Косина 19"/>
          <p:cNvSpPr/>
          <p:nvPr/>
        </p:nvSpPr>
        <p:spPr>
          <a:xfrm>
            <a:off x="1166011" y="3183171"/>
            <a:ext cx="6172200" cy="1778883"/>
          </a:xfrm>
          <a:prstGeom prst="bevel">
            <a:avLst/>
          </a:prstGeom>
          <a:solidFill>
            <a:srgbClr val="00B050">
              <a:alpha val="9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800" dirty="0" smtClean="0">
                <a:solidFill>
                  <a:prstClr val="white"/>
                </a:solidFill>
              </a:rPr>
              <a:t>250 -</a:t>
            </a:r>
            <a:r>
              <a:rPr lang="en-US" sz="4800" dirty="0" smtClean="0">
                <a:solidFill>
                  <a:prstClr val="white"/>
                </a:solidFill>
              </a:rPr>
              <a:t> 1</a:t>
            </a:r>
            <a:r>
              <a:rPr lang="sr-Cyrl-CS" sz="4800" dirty="0" smtClean="0">
                <a:solidFill>
                  <a:prstClr val="white"/>
                </a:solidFill>
              </a:rPr>
              <a:t>0</a:t>
            </a:r>
            <a:r>
              <a:rPr lang="en-US" sz="4800" dirty="0" smtClean="0">
                <a:solidFill>
                  <a:prstClr val="white"/>
                </a:solidFill>
              </a:rPr>
              <a:t>0 </a:t>
            </a:r>
            <a:r>
              <a:rPr lang="sr-Cyrl-CS" sz="4800" dirty="0" smtClean="0">
                <a:solidFill>
                  <a:prstClr val="white"/>
                </a:solidFill>
              </a:rPr>
              <a:t>=  </a:t>
            </a:r>
            <a:endParaRPr lang="sr-Latn-CS" sz="4800" dirty="0">
              <a:solidFill>
                <a:prstClr val="white"/>
              </a:solidFill>
            </a:endParaRPr>
          </a:p>
        </p:txBody>
      </p:sp>
      <p:sp>
        <p:nvSpPr>
          <p:cNvPr id="7" name="Косина 6"/>
          <p:cNvSpPr/>
          <p:nvPr/>
        </p:nvSpPr>
        <p:spPr>
          <a:xfrm>
            <a:off x="1166011" y="3174117"/>
            <a:ext cx="6172200" cy="1778883"/>
          </a:xfrm>
          <a:prstGeom prst="bevel">
            <a:avLst/>
          </a:prstGeom>
          <a:solidFill>
            <a:srgbClr val="00B050">
              <a:alpha val="9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800" dirty="0" smtClean="0">
                <a:solidFill>
                  <a:prstClr val="white"/>
                </a:solidFill>
              </a:rPr>
              <a:t> 150</a:t>
            </a:r>
            <a:endParaRPr lang="sr-Latn-CS" sz="4800" dirty="0">
              <a:solidFill>
                <a:prstClr val="white"/>
              </a:solidFill>
            </a:endParaRPr>
          </a:p>
        </p:txBody>
      </p:sp>
      <p:sp>
        <p:nvSpPr>
          <p:cNvPr id="9" name="Стрелица надоле 8"/>
          <p:cNvSpPr/>
          <p:nvPr/>
        </p:nvSpPr>
        <p:spPr>
          <a:xfrm>
            <a:off x="4252111" y="1905000"/>
            <a:ext cx="609600" cy="9906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rgbClr val="FFFF00"/>
              </a:solidFill>
            </a:endParaRPr>
          </a:p>
        </p:txBody>
      </p:sp>
      <p:sp>
        <p:nvSpPr>
          <p:cNvPr id="10" name="Наслов 1"/>
          <p:cNvSpPr txBox="1">
            <a:spLocks/>
          </p:cNvSpPr>
          <p:nvPr/>
        </p:nvSpPr>
        <p:spPr>
          <a:xfrm>
            <a:off x="1828800" y="457200"/>
            <a:ext cx="5029200" cy="1143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dirty="0" smtClean="0">
                <a:solidFill>
                  <a:srgbClr val="FFC000"/>
                </a:solidFill>
              </a:rPr>
              <a:t>Како множимо?</a:t>
            </a:r>
            <a:endParaRPr lang="sr-Latn-CS" dirty="0">
              <a:solidFill>
                <a:srgbClr val="FFC000"/>
              </a:solidFill>
            </a:endParaRPr>
          </a:p>
        </p:txBody>
      </p:sp>
      <p:sp>
        <p:nvSpPr>
          <p:cNvPr id="11" name="Наслов 1"/>
          <p:cNvSpPr txBox="1">
            <a:spLocks/>
          </p:cNvSpPr>
          <p:nvPr/>
        </p:nvSpPr>
        <p:spPr>
          <a:xfrm>
            <a:off x="131652" y="5295899"/>
            <a:ext cx="3394295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dirty="0" smtClean="0">
                <a:solidFill>
                  <a:srgbClr val="FFC000"/>
                </a:solidFill>
              </a:rPr>
              <a:t>Исто важи!</a:t>
            </a:r>
            <a:endParaRPr lang="sr-Latn-CS" dirty="0">
              <a:solidFill>
                <a:srgbClr val="FFC000"/>
              </a:solidFill>
            </a:endParaRPr>
          </a:p>
        </p:txBody>
      </p:sp>
      <p:sp>
        <p:nvSpPr>
          <p:cNvPr id="12" name="Стрелица надоле 11"/>
          <p:cNvSpPr/>
          <p:nvPr/>
        </p:nvSpPr>
        <p:spPr>
          <a:xfrm rot="16200000">
            <a:off x="3768534" y="5073162"/>
            <a:ext cx="609600" cy="9906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rgbClr val="FFFF00"/>
              </a:solidFill>
            </a:endParaRPr>
          </a:p>
        </p:txBody>
      </p:sp>
      <p:sp>
        <p:nvSpPr>
          <p:cNvPr id="13" name="Наслов 1"/>
          <p:cNvSpPr txBox="1">
            <a:spLocks/>
          </p:cNvSpPr>
          <p:nvPr/>
        </p:nvSpPr>
        <p:spPr>
          <a:xfrm>
            <a:off x="4686300" y="5295899"/>
            <a:ext cx="4152900" cy="1143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CS" dirty="0" smtClean="0">
                <a:solidFill>
                  <a:srgbClr val="FFC000"/>
                </a:solidFill>
              </a:rPr>
              <a:t>a•(b</a:t>
            </a:r>
            <a:r>
              <a:rPr lang="sr-Cyrl-CS" dirty="0" smtClean="0">
                <a:solidFill>
                  <a:srgbClr val="FFC000"/>
                </a:solidFill>
              </a:rPr>
              <a:t>-</a:t>
            </a:r>
            <a:r>
              <a:rPr lang="sr-Latn-CS" dirty="0" smtClean="0">
                <a:solidFill>
                  <a:srgbClr val="FFC000"/>
                </a:solidFill>
              </a:rPr>
              <a:t>c)=(b</a:t>
            </a:r>
            <a:r>
              <a:rPr lang="sr-Cyrl-CS" dirty="0" smtClean="0">
                <a:solidFill>
                  <a:srgbClr val="FFC000"/>
                </a:solidFill>
              </a:rPr>
              <a:t>-</a:t>
            </a:r>
            <a:r>
              <a:rPr lang="sr-Latn-CS" dirty="0" smtClean="0">
                <a:solidFill>
                  <a:srgbClr val="FFC000"/>
                </a:solidFill>
              </a:rPr>
              <a:t>c)•a</a:t>
            </a:r>
            <a:endParaRPr lang="sr-Latn-C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2808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6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5" grpId="0" animBg="1"/>
      <p:bldP spid="20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аслов 1"/>
          <p:cNvSpPr txBox="1">
            <a:spLocks/>
          </p:cNvSpPr>
          <p:nvPr/>
        </p:nvSpPr>
        <p:spPr>
          <a:xfrm>
            <a:off x="729558" y="381000"/>
            <a:ext cx="7848600" cy="182351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dirty="0" smtClean="0">
                <a:solidFill>
                  <a:srgbClr val="FFFF00"/>
                </a:solidFill>
              </a:rPr>
              <a:t>Разлику бројева множимо датим </a:t>
            </a:r>
          </a:p>
          <a:p>
            <a:r>
              <a:rPr lang="sr-Cyrl-CS" dirty="0" smtClean="0">
                <a:solidFill>
                  <a:srgbClr val="FFFF00"/>
                </a:solidFill>
              </a:rPr>
              <a:t>бројем тако што дати број множимо </a:t>
            </a:r>
          </a:p>
          <a:p>
            <a:r>
              <a:rPr lang="sr-Cyrl-CS" dirty="0" smtClean="0">
                <a:solidFill>
                  <a:srgbClr val="FFFF00"/>
                </a:solidFill>
              </a:rPr>
              <a:t>са умањеником и </a:t>
            </a:r>
            <a:r>
              <a:rPr lang="sr-Cyrl-CS" dirty="0" err="1" smtClean="0">
                <a:solidFill>
                  <a:srgbClr val="FFFF00"/>
                </a:solidFill>
              </a:rPr>
              <a:t>умањиоцем</a:t>
            </a:r>
            <a:r>
              <a:rPr lang="sr-Cyrl-CS" dirty="0" smtClean="0">
                <a:solidFill>
                  <a:srgbClr val="FFFF00"/>
                </a:solidFill>
              </a:rPr>
              <a:t>,</a:t>
            </a:r>
          </a:p>
          <a:p>
            <a:r>
              <a:rPr lang="sr-Cyrl-CS" dirty="0" smtClean="0">
                <a:solidFill>
                  <a:srgbClr val="FFFF00"/>
                </a:solidFill>
              </a:rPr>
              <a:t> а резултате одузмемо!</a:t>
            </a:r>
            <a:endParaRPr lang="sr-Latn-CS" dirty="0">
              <a:solidFill>
                <a:srgbClr val="FFFF00"/>
              </a:solidFill>
            </a:endParaRPr>
          </a:p>
        </p:txBody>
      </p:sp>
      <p:sp>
        <p:nvSpPr>
          <p:cNvPr id="9" name="Стрелица надоле 8"/>
          <p:cNvSpPr/>
          <p:nvPr/>
        </p:nvSpPr>
        <p:spPr>
          <a:xfrm>
            <a:off x="4548147" y="2362200"/>
            <a:ext cx="609600" cy="9906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rgbClr val="FFFF00"/>
              </a:solidFill>
            </a:endParaRPr>
          </a:p>
        </p:txBody>
      </p:sp>
      <p:sp>
        <p:nvSpPr>
          <p:cNvPr id="10" name="Наслов 1"/>
          <p:cNvSpPr txBox="1">
            <a:spLocks/>
          </p:cNvSpPr>
          <p:nvPr/>
        </p:nvSpPr>
        <p:spPr>
          <a:xfrm>
            <a:off x="881958" y="3733800"/>
            <a:ext cx="7696200" cy="1219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CS" dirty="0" smtClean="0">
                <a:solidFill>
                  <a:srgbClr val="FFC000"/>
                </a:solidFill>
              </a:rPr>
              <a:t>(a </a:t>
            </a:r>
            <a:r>
              <a:rPr lang="sr-Cyrl-CS" dirty="0" smtClean="0">
                <a:solidFill>
                  <a:srgbClr val="FFC000"/>
                </a:solidFill>
              </a:rPr>
              <a:t>-</a:t>
            </a:r>
            <a:r>
              <a:rPr lang="sr-Latn-CS" dirty="0" smtClean="0">
                <a:solidFill>
                  <a:srgbClr val="FFC000"/>
                </a:solidFill>
              </a:rPr>
              <a:t> b) • c = a • c  </a:t>
            </a:r>
            <a:r>
              <a:rPr lang="sr-Cyrl-CS" dirty="0" smtClean="0">
                <a:solidFill>
                  <a:srgbClr val="FFC000"/>
                </a:solidFill>
              </a:rPr>
              <a:t>-</a:t>
            </a:r>
            <a:r>
              <a:rPr lang="sr-Latn-CS" dirty="0" smtClean="0">
                <a:solidFill>
                  <a:srgbClr val="FFC000"/>
                </a:solidFill>
              </a:rPr>
              <a:t>  b • c</a:t>
            </a:r>
            <a:endParaRPr lang="sr-Latn-CS" dirty="0">
              <a:solidFill>
                <a:srgbClr val="FFC000"/>
              </a:solidFill>
            </a:endParaRPr>
          </a:p>
        </p:txBody>
      </p:sp>
      <p:sp>
        <p:nvSpPr>
          <p:cNvPr id="2" name="Стрелица надесно 1"/>
          <p:cNvSpPr/>
          <p:nvPr/>
        </p:nvSpPr>
        <p:spPr>
          <a:xfrm>
            <a:off x="4691856" y="4648200"/>
            <a:ext cx="908742" cy="152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2" name="Стрелица надесно 11"/>
          <p:cNvSpPr/>
          <p:nvPr/>
        </p:nvSpPr>
        <p:spPr>
          <a:xfrm>
            <a:off x="6477000" y="4648200"/>
            <a:ext cx="908742" cy="152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3795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2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sr-Cyrl-CS" dirty="0" smtClean="0">
                <a:solidFill>
                  <a:srgbClr val="FFC000"/>
                </a:solidFill>
              </a:rPr>
              <a:t>Задатак:</a:t>
            </a:r>
            <a:endParaRPr lang="sr-Latn-CS" dirty="0">
              <a:solidFill>
                <a:srgbClr val="FFC000"/>
              </a:solidFill>
            </a:endParaRPr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457200" y="1357281"/>
            <a:ext cx="8305800" cy="176691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sr-Cyrl-CS" b="1" dirty="0" smtClean="0">
                <a:solidFill>
                  <a:srgbClr val="00B050"/>
                </a:solidFill>
              </a:rPr>
              <a:t>Петар је на сваких 50 гађања, 20 пута </a:t>
            </a:r>
            <a:r>
              <a:rPr lang="sr-Cyrl-CS" b="1" dirty="0" err="1" smtClean="0">
                <a:solidFill>
                  <a:srgbClr val="00B050"/>
                </a:solidFill>
              </a:rPr>
              <a:t>промашио.Поновио</a:t>
            </a:r>
            <a:r>
              <a:rPr lang="sr-Cyrl-CS" b="1" dirty="0" smtClean="0">
                <a:solidFill>
                  <a:srgbClr val="00B050"/>
                </a:solidFill>
              </a:rPr>
              <a:t> је гађање 10 пута.</a:t>
            </a:r>
          </a:p>
          <a:p>
            <a:pPr marL="0" indent="0">
              <a:buNone/>
            </a:pPr>
            <a:r>
              <a:rPr lang="sr-Cyrl-CS" b="1" dirty="0" smtClean="0">
                <a:solidFill>
                  <a:srgbClr val="00B050"/>
                </a:solidFill>
              </a:rPr>
              <a:t>Колико је укупно погодака имао?</a:t>
            </a:r>
            <a:endParaRPr lang="sr-Latn-CS" b="1" dirty="0">
              <a:solidFill>
                <a:srgbClr val="00B05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35052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dirty="0" smtClean="0">
                <a:solidFill>
                  <a:srgbClr val="0070C0"/>
                </a:solidFill>
              </a:rPr>
              <a:t>(</a:t>
            </a:r>
            <a:r>
              <a:rPr lang="en-US" sz="3600" b="1" dirty="0" smtClean="0">
                <a:solidFill>
                  <a:srgbClr val="0070C0"/>
                </a:solidFill>
              </a:rPr>
              <a:t>5</a:t>
            </a:r>
            <a:r>
              <a:rPr lang="sr-Cyrl-CS" sz="3600" b="1" dirty="0" smtClean="0">
                <a:solidFill>
                  <a:srgbClr val="0070C0"/>
                </a:solidFill>
              </a:rPr>
              <a:t>0 </a:t>
            </a:r>
            <a:r>
              <a:rPr lang="en-US" sz="3600" b="1" dirty="0" smtClean="0">
                <a:solidFill>
                  <a:srgbClr val="0070C0"/>
                </a:solidFill>
              </a:rPr>
              <a:t>-2</a:t>
            </a:r>
            <a:r>
              <a:rPr lang="sr-Cyrl-CS" sz="3600" b="1" dirty="0" smtClean="0">
                <a:solidFill>
                  <a:srgbClr val="0070C0"/>
                </a:solidFill>
              </a:rPr>
              <a:t>0) • 10 =?</a:t>
            </a:r>
            <a:endParaRPr lang="sr-Latn-CS" sz="3600" b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4428" y="43434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5</a:t>
            </a:r>
            <a:r>
              <a:rPr lang="sr-Cyrl-CS" sz="3600" b="1" dirty="0" smtClean="0">
                <a:solidFill>
                  <a:srgbClr val="0070C0"/>
                </a:solidFill>
              </a:rPr>
              <a:t>0 </a:t>
            </a:r>
            <a:r>
              <a:rPr lang="sr-Cyrl-CS" sz="3600" b="1" smtClean="0">
                <a:solidFill>
                  <a:srgbClr val="0070C0"/>
                </a:solidFill>
              </a:rPr>
              <a:t>• 10  </a:t>
            </a:r>
            <a:r>
              <a:rPr lang="en-US" sz="3600" b="1" dirty="0" smtClean="0">
                <a:solidFill>
                  <a:srgbClr val="0070C0"/>
                </a:solidFill>
              </a:rPr>
              <a:t>-</a:t>
            </a:r>
            <a:r>
              <a:rPr lang="sr-Cyrl-CS" sz="3600" b="1" dirty="0" smtClean="0">
                <a:solidFill>
                  <a:srgbClr val="0070C0"/>
                </a:solidFill>
              </a:rPr>
              <a:t> 20 • 10=</a:t>
            </a:r>
            <a:endParaRPr lang="sr-Latn-CS" sz="36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4428" y="5105399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dirty="0" smtClean="0">
                <a:solidFill>
                  <a:srgbClr val="0070C0"/>
                </a:solidFill>
              </a:rPr>
              <a:t>500 </a:t>
            </a:r>
            <a:r>
              <a:rPr lang="en-US" sz="3600" b="1" dirty="0" smtClean="0">
                <a:solidFill>
                  <a:srgbClr val="0070C0"/>
                </a:solidFill>
              </a:rPr>
              <a:t>-</a:t>
            </a:r>
            <a:r>
              <a:rPr lang="sr-Cyrl-CS" sz="3600" b="1" dirty="0" smtClean="0">
                <a:solidFill>
                  <a:srgbClr val="0070C0"/>
                </a:solidFill>
              </a:rPr>
              <a:t> 200 =</a:t>
            </a:r>
            <a:endParaRPr lang="sr-Latn-CS" sz="36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8214" y="5892554"/>
            <a:ext cx="8157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3</a:t>
            </a:r>
            <a:r>
              <a:rPr lang="sr-Cyrl-CS" sz="3600" b="1" dirty="0" smtClean="0">
                <a:solidFill>
                  <a:srgbClr val="0070C0"/>
                </a:solidFill>
              </a:rPr>
              <a:t>00 </a:t>
            </a:r>
            <a:r>
              <a:rPr lang="sr-Cyrl-CS" sz="3600" b="1" dirty="0" smtClean="0">
                <a:solidFill>
                  <a:srgbClr val="0070C0"/>
                </a:solidFill>
              </a:rPr>
              <a:t>погодака је укупно имао.</a:t>
            </a:r>
            <a:endParaRPr lang="sr-Latn-CS" sz="3600" b="1" dirty="0">
              <a:solidFill>
                <a:srgbClr val="0070C0"/>
              </a:solidFill>
            </a:endParaRPr>
          </a:p>
        </p:txBody>
      </p:sp>
      <p:pic>
        <p:nvPicPr>
          <p:cNvPr id="9" name="Слика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3620634"/>
            <a:ext cx="1009650" cy="962025"/>
          </a:xfrm>
          <a:prstGeom prst="rect">
            <a:avLst/>
          </a:prstGeom>
        </p:spPr>
      </p:pic>
      <p:sp>
        <p:nvSpPr>
          <p:cNvPr id="4" name="Закривљена стрелица надесно 3"/>
          <p:cNvSpPr/>
          <p:nvPr/>
        </p:nvSpPr>
        <p:spPr>
          <a:xfrm rot="5400000">
            <a:off x="2476500" y="2896733"/>
            <a:ext cx="304800" cy="1143000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chemeClr val="tx1"/>
              </a:solidFill>
            </a:endParaRPr>
          </a:p>
        </p:txBody>
      </p:sp>
      <p:sp>
        <p:nvSpPr>
          <p:cNvPr id="10" name="Закривљена стрелица налево 9"/>
          <p:cNvSpPr/>
          <p:nvPr/>
        </p:nvSpPr>
        <p:spPr>
          <a:xfrm rot="5400000">
            <a:off x="2057699" y="3276301"/>
            <a:ext cx="383740" cy="1908338"/>
          </a:xfrm>
          <a:prstGeom prst="curved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>
              <a:solidFill>
                <a:schemeClr val="tx1"/>
              </a:solidFill>
            </a:endParaRPr>
          </a:p>
        </p:txBody>
      </p:sp>
      <p:sp>
        <p:nvSpPr>
          <p:cNvPr id="11" name="Правоугаоник 10"/>
          <p:cNvSpPr/>
          <p:nvPr/>
        </p:nvSpPr>
        <p:spPr>
          <a:xfrm>
            <a:off x="990600" y="4876800"/>
            <a:ext cx="1258969" cy="1129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2" name="Правоугаоник 11"/>
          <p:cNvSpPr/>
          <p:nvPr/>
        </p:nvSpPr>
        <p:spPr>
          <a:xfrm>
            <a:off x="2895600" y="4916269"/>
            <a:ext cx="1258969" cy="1129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80414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5" grpId="0"/>
      <p:bldP spid="6" grpId="0"/>
      <p:bldP spid="7" grpId="0"/>
      <p:bldP spid="8" grpId="0"/>
      <p:bldP spid="4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Чувар места за садржај 4"/>
          <p:cNvSpPr>
            <a:spLocks noGrp="1"/>
          </p:cNvSpPr>
          <p:nvPr>
            <p:ph idx="1"/>
          </p:nvPr>
        </p:nvSpPr>
        <p:spPr>
          <a:xfrm>
            <a:off x="1802652" y="1600200"/>
            <a:ext cx="553869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CS" sz="96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 Р А Ј !</a:t>
            </a:r>
            <a:endParaRPr lang="sr-Cyrl-CS" sz="96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FFC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106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тема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резентация БУКВЫ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143</Words>
  <Application>Microsoft Office PowerPoint</Application>
  <PresentationFormat>Пројекција на екрану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Наслови слајдова</vt:lpstr>
      </vt:variant>
      <vt:variant>
        <vt:i4>5</vt:i4>
      </vt:variant>
    </vt:vector>
  </HeadingPairs>
  <TitlesOfParts>
    <vt:vector size="7" baseType="lpstr">
      <vt:lpstr>Office тема</vt:lpstr>
      <vt:lpstr>Презентация БУКВЫ</vt:lpstr>
      <vt:lpstr>Множење разлике бројем</vt:lpstr>
      <vt:lpstr>PowerPoint презентација</vt:lpstr>
      <vt:lpstr>PowerPoint презентација</vt:lpstr>
      <vt:lpstr>Задатак:</vt:lpstr>
      <vt:lpstr>PowerPoint презентација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презентација</dc:title>
  <dc:creator>mt</dc:creator>
  <cp:lastModifiedBy>mt</cp:lastModifiedBy>
  <cp:revision>11</cp:revision>
  <dcterms:created xsi:type="dcterms:W3CDTF">2013-01-02T16:36:53Z</dcterms:created>
  <dcterms:modified xsi:type="dcterms:W3CDTF">2013-02-11T08:12:23Z</dcterms:modified>
</cp:coreProperties>
</file>