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6" r:id="rId5"/>
    <p:sldId id="265" r:id="rId6"/>
    <p:sldId id="264" r:id="rId7"/>
    <p:sldId id="267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47"/>
    <a:srgbClr val="FFE389"/>
    <a:srgbClr val="FF3399"/>
    <a:srgbClr val="008A3E"/>
    <a:srgbClr val="25C6FF"/>
    <a:srgbClr val="9933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639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14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34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71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45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38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5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10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7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5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56006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17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83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5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2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38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79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0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76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41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2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ED4D-4128-4BC7-A6EE-D2FBF3CAD0E2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6A1F-31B0-413B-991D-2E5BF3962384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  <a:solidFill>
            <a:srgbClr val="FFE38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МНОЖЕЊЕ  ДВОЦИФРЕНИХ</a:t>
            </a:r>
          </a:p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БРОЈЕВА  ЈЕДНОЦИФРЕНИМ</a:t>
            </a:r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1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14350" y="2438400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8A3E"/>
                </a:solidFill>
              </a:rPr>
              <a:t>(70 + 3)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 =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14384"/>
            <a:ext cx="6324600" cy="12614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CS" dirty="0" smtClean="0"/>
              <a:t>Прво множимо десетице…</a:t>
            </a:r>
          </a:p>
          <a:p>
            <a:pPr marL="0" indent="0">
              <a:buNone/>
            </a:pPr>
            <a:r>
              <a:rPr lang="sr-Cyrl-CS" dirty="0" smtClean="0"/>
              <a:t>Па јединице…           Па их саберемо!</a:t>
            </a:r>
          </a:p>
        </p:txBody>
      </p:sp>
      <p:sp>
        <p:nvSpPr>
          <p:cNvPr id="4" name="Закривљена стрелица надоле 3"/>
          <p:cNvSpPr/>
          <p:nvPr/>
        </p:nvSpPr>
        <p:spPr>
          <a:xfrm>
            <a:off x="3752850" y="2286000"/>
            <a:ext cx="1733550" cy="492369"/>
          </a:xfrm>
          <a:prstGeom prst="curvedDownArrow">
            <a:avLst>
              <a:gd name="adj1" fmla="val 25000"/>
              <a:gd name="adj2" fmla="val 50000"/>
              <a:gd name="adj3" fmla="val 2673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00B050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066800" y="381000"/>
            <a:ext cx="5791200" cy="876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Како множимо двоцифрени број једноцифреним бројем?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506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73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 =?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9" name="Закривљена стрелица надоле 8"/>
          <p:cNvSpPr/>
          <p:nvPr/>
        </p:nvSpPr>
        <p:spPr>
          <a:xfrm>
            <a:off x="4495800" y="2285999"/>
            <a:ext cx="1219200" cy="492369"/>
          </a:xfrm>
          <a:prstGeom prst="curvedDownArrow">
            <a:avLst>
              <a:gd name="adj1" fmla="val 25000"/>
              <a:gd name="adj2" fmla="val 50000"/>
              <a:gd name="adj3" fmla="val 2673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00B05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3810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70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 + 3</a:t>
            </a:r>
            <a:r>
              <a:rPr lang="sr-Cyrl-CS" b="1" dirty="0">
                <a:solidFill>
                  <a:srgbClr val="008A3E"/>
                </a:solidFill>
                <a:latin typeface="Arial"/>
                <a:cs typeface="Arial"/>
              </a:rPr>
              <a:t> </a:t>
            </a:r>
            <a:r>
              <a:rPr lang="sr-Cyrl-CS" sz="3600" b="1" dirty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008A3E"/>
                </a:solidFill>
              </a:rPr>
              <a:t> 3=?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1" name="Наслов 1"/>
          <p:cNvSpPr txBox="1">
            <a:spLocks/>
          </p:cNvSpPr>
          <p:nvPr/>
        </p:nvSpPr>
        <p:spPr>
          <a:xfrm>
            <a:off x="504825" y="419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210 + 9 =219</a:t>
            </a:r>
            <a:endParaRPr lang="sr-Latn-CS" b="1" dirty="0">
              <a:solidFill>
                <a:srgbClr val="008A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  <p:bldP spid="5" grpId="0" build="p" animBg="1"/>
      <p:bldP spid="6" grpId="0"/>
      <p:bldP spid="9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14350" y="2438400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8A3E"/>
                </a:solidFill>
              </a:rPr>
              <a:t>(80 -  5)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 =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14384"/>
            <a:ext cx="6324600" cy="12614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CS" dirty="0" smtClean="0"/>
              <a:t>Прво множимо десетице…</a:t>
            </a:r>
          </a:p>
          <a:p>
            <a:pPr marL="0" indent="0">
              <a:buNone/>
            </a:pPr>
            <a:r>
              <a:rPr lang="sr-Cyrl-CS" dirty="0" smtClean="0"/>
              <a:t>Па јединице…           Па их одузимамо!</a:t>
            </a:r>
          </a:p>
        </p:txBody>
      </p:sp>
      <p:sp>
        <p:nvSpPr>
          <p:cNvPr id="4" name="Закривљена стрелица надоле 3"/>
          <p:cNvSpPr/>
          <p:nvPr/>
        </p:nvSpPr>
        <p:spPr>
          <a:xfrm>
            <a:off x="3752850" y="2286000"/>
            <a:ext cx="1733550" cy="492369"/>
          </a:xfrm>
          <a:prstGeom prst="curvedDownArrow">
            <a:avLst>
              <a:gd name="adj1" fmla="val 25000"/>
              <a:gd name="adj2" fmla="val 50000"/>
              <a:gd name="adj3" fmla="val 2673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00B050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066800" y="381000"/>
            <a:ext cx="3552825" cy="876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А може и овако!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506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75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 =?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9" name="Закривљена стрелица надоле 8"/>
          <p:cNvSpPr/>
          <p:nvPr/>
        </p:nvSpPr>
        <p:spPr>
          <a:xfrm>
            <a:off x="4495800" y="2285999"/>
            <a:ext cx="1219200" cy="492369"/>
          </a:xfrm>
          <a:prstGeom prst="curvedDownArrow">
            <a:avLst>
              <a:gd name="adj1" fmla="val 25000"/>
              <a:gd name="adj2" fmla="val 50000"/>
              <a:gd name="adj3" fmla="val 2673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00B05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3810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80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3 - 5</a:t>
            </a:r>
            <a:r>
              <a:rPr lang="sr-Cyrl-CS" b="1" dirty="0" smtClean="0">
                <a:solidFill>
                  <a:srgbClr val="008A3E"/>
                </a:solidFill>
                <a:latin typeface="Arial"/>
                <a:cs typeface="Arial"/>
              </a:rPr>
              <a:t> </a:t>
            </a:r>
            <a:r>
              <a:rPr lang="sr-Cyrl-CS" sz="3600" b="1" dirty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008A3E"/>
                </a:solidFill>
              </a:rPr>
              <a:t> 3=?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1" name="Наслов 1"/>
          <p:cNvSpPr txBox="1">
            <a:spLocks/>
          </p:cNvSpPr>
          <p:nvPr/>
        </p:nvSpPr>
        <p:spPr>
          <a:xfrm>
            <a:off x="504825" y="419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240 - 15 =225</a:t>
            </a:r>
            <a:endParaRPr lang="sr-Latn-CS" b="1" dirty="0">
              <a:solidFill>
                <a:srgbClr val="008A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8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5" grpId="0" build="p" animBg="1"/>
      <p:bldP spid="6" grpId="0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3581400"/>
            <a:ext cx="1981200" cy="685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8A3E"/>
                </a:solidFill>
              </a:rPr>
              <a:t>85</a:t>
            </a:r>
            <a:r>
              <a:rPr lang="sr-Cyrl-CS" sz="4000" b="1" dirty="0" smtClean="0">
                <a:solidFill>
                  <a:srgbClr val="008A3E"/>
                </a:solidFill>
              </a:rPr>
              <a:t> </a:t>
            </a:r>
            <a:r>
              <a:rPr lang="sr-Cyrl-CS" sz="4000" b="1" dirty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4000" b="1" dirty="0">
                <a:solidFill>
                  <a:srgbClr val="008A3E"/>
                </a:solidFill>
              </a:rPr>
              <a:t>3 </a:t>
            </a: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endParaRPr lang="sr-Latn-CS" sz="4000" dirty="0"/>
          </a:p>
        </p:txBody>
      </p:sp>
      <p:sp>
        <p:nvSpPr>
          <p:cNvPr id="4" name="Чувар места за садржај 2"/>
          <p:cNvSpPr txBox="1">
            <a:spLocks/>
          </p:cNvSpPr>
          <p:nvPr/>
        </p:nvSpPr>
        <p:spPr>
          <a:xfrm>
            <a:off x="2819400" y="2306515"/>
            <a:ext cx="1981200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 smtClean="0">
                <a:solidFill>
                  <a:srgbClr val="008A3E"/>
                </a:solidFill>
              </a:rPr>
              <a:t>80</a:t>
            </a:r>
            <a:r>
              <a:rPr lang="sr-Cyrl-CS" sz="4000" b="1" dirty="0" smtClean="0">
                <a:solidFill>
                  <a:srgbClr val="008A3E"/>
                </a:solidFill>
              </a:rPr>
              <a:t>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4000" b="1" dirty="0" smtClean="0">
                <a:solidFill>
                  <a:srgbClr val="008A3E"/>
                </a:solidFill>
              </a:rPr>
              <a:t>3 =</a:t>
            </a:r>
            <a:endParaRPr lang="sr-Latn-CS" sz="4000" dirty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2819400" y="4381495"/>
            <a:ext cx="1981200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>
                <a:solidFill>
                  <a:srgbClr val="008A3E"/>
                </a:solidFill>
              </a:rPr>
              <a:t> </a:t>
            </a:r>
            <a:r>
              <a:rPr lang="en-US" sz="4000" b="1" dirty="0" smtClean="0">
                <a:solidFill>
                  <a:srgbClr val="008A3E"/>
                </a:solidFill>
              </a:rPr>
              <a:t>  </a:t>
            </a:r>
            <a:r>
              <a:rPr lang="sr-Cyrl-CS" sz="4000" b="1" dirty="0" smtClean="0">
                <a:solidFill>
                  <a:srgbClr val="008A3E"/>
                </a:solidFill>
              </a:rPr>
              <a:t>5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4000" b="1" dirty="0" smtClean="0">
                <a:solidFill>
                  <a:srgbClr val="008A3E"/>
                </a:solidFill>
              </a:rPr>
              <a:t>3 =</a:t>
            </a:r>
            <a:endParaRPr lang="sr-Latn-CS" sz="4000" dirty="0"/>
          </a:p>
        </p:txBody>
      </p:sp>
      <p:sp>
        <p:nvSpPr>
          <p:cNvPr id="6" name="Чувар места за садржај 2"/>
          <p:cNvSpPr txBox="1">
            <a:spLocks/>
          </p:cNvSpPr>
          <p:nvPr/>
        </p:nvSpPr>
        <p:spPr>
          <a:xfrm>
            <a:off x="5096607" y="2306513"/>
            <a:ext cx="1227993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 smtClean="0">
                <a:solidFill>
                  <a:srgbClr val="008A3E"/>
                </a:solidFill>
              </a:rPr>
              <a:t>240</a:t>
            </a:r>
            <a:endParaRPr lang="sr-Latn-CS" sz="4000" dirty="0"/>
          </a:p>
        </p:txBody>
      </p:sp>
      <p:sp>
        <p:nvSpPr>
          <p:cNvPr id="7" name="Чувар места за садржај 2"/>
          <p:cNvSpPr txBox="1">
            <a:spLocks/>
          </p:cNvSpPr>
          <p:nvPr/>
        </p:nvSpPr>
        <p:spPr>
          <a:xfrm>
            <a:off x="5096607" y="4381497"/>
            <a:ext cx="1227993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 </a:t>
            </a:r>
            <a:r>
              <a:rPr lang="en-US" sz="4000" b="1" dirty="0" smtClean="0">
                <a:solidFill>
                  <a:srgbClr val="008A3E"/>
                </a:solidFill>
              </a:rPr>
              <a:t>15</a:t>
            </a:r>
            <a:endParaRPr lang="sr-Latn-CS" sz="4000" dirty="0"/>
          </a:p>
        </p:txBody>
      </p:sp>
      <p:sp>
        <p:nvSpPr>
          <p:cNvPr id="8" name="Чувар места за садржај 2"/>
          <p:cNvSpPr txBox="1">
            <a:spLocks/>
          </p:cNvSpPr>
          <p:nvPr/>
        </p:nvSpPr>
        <p:spPr>
          <a:xfrm>
            <a:off x="7391400" y="3428998"/>
            <a:ext cx="1354015" cy="6858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r>
              <a:rPr lang="en-US" sz="4000" b="1" dirty="0" smtClean="0">
                <a:solidFill>
                  <a:srgbClr val="008A3E"/>
                </a:solidFill>
              </a:rPr>
              <a:t>255</a:t>
            </a:r>
            <a:endParaRPr lang="sr-Latn-CS" sz="4000" dirty="0"/>
          </a:p>
        </p:txBody>
      </p:sp>
      <p:sp>
        <p:nvSpPr>
          <p:cNvPr id="9" name="Чувар места за садржај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37338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Или</a:t>
            </a:r>
            <a:r>
              <a:rPr lang="sr-Cyrl-CS" dirty="0" smtClean="0"/>
              <a:t> овако</a:t>
            </a:r>
            <a:r>
              <a:rPr lang="sr-Cyrl-CS" dirty="0" smtClean="0"/>
              <a:t>!</a:t>
            </a:r>
          </a:p>
        </p:txBody>
      </p:sp>
      <p:sp>
        <p:nvSpPr>
          <p:cNvPr id="10" name="Стрелица надесно 9"/>
          <p:cNvSpPr/>
          <p:nvPr/>
        </p:nvSpPr>
        <p:spPr>
          <a:xfrm rot="5400000">
            <a:off x="5025035" y="505791"/>
            <a:ext cx="1219200" cy="969619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Чувар места за садржај 2"/>
          <p:cNvSpPr txBox="1">
            <a:spLocks/>
          </p:cNvSpPr>
          <p:nvPr/>
        </p:nvSpPr>
        <p:spPr>
          <a:xfrm>
            <a:off x="6553200" y="3428999"/>
            <a:ext cx="613764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+</a:t>
            </a:r>
            <a:endParaRPr lang="sr-Latn-CS" sz="4000" dirty="0"/>
          </a:p>
        </p:txBody>
      </p:sp>
      <p:sp>
        <p:nvSpPr>
          <p:cNvPr id="12" name="Стрелица надесно 11"/>
          <p:cNvSpPr/>
          <p:nvPr/>
        </p:nvSpPr>
        <p:spPr>
          <a:xfrm rot="19036183">
            <a:off x="2043937" y="3036167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трелица надесно 12"/>
          <p:cNvSpPr/>
          <p:nvPr/>
        </p:nvSpPr>
        <p:spPr>
          <a:xfrm rot="2129317">
            <a:off x="2096978" y="454876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Стрелица надесно 13"/>
          <p:cNvSpPr/>
          <p:nvPr/>
        </p:nvSpPr>
        <p:spPr>
          <a:xfrm rot="2129317">
            <a:off x="6445281" y="297447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Стрелица надесно 14"/>
          <p:cNvSpPr/>
          <p:nvPr/>
        </p:nvSpPr>
        <p:spPr>
          <a:xfrm rot="19036183">
            <a:off x="6390506" y="446953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8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build="p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Задатак</a:t>
            </a:r>
            <a:endParaRPr lang="sr-Latn-CS" dirty="0"/>
          </a:p>
        </p:txBody>
      </p:sp>
      <p:pic>
        <p:nvPicPr>
          <p:cNvPr id="1026" name="Picture 2" descr="D:\3.clip art sa laptopa\free c art gif\multik-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1309172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447800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B050"/>
                </a:solidFill>
              </a:rPr>
              <a:t>Веверице дневно скупе по 15 килограма лешника и осталих плодова за зиму.</a:t>
            </a:r>
          </a:p>
          <a:p>
            <a:r>
              <a:rPr lang="sr-Cyrl-CS" sz="3600" b="1" dirty="0" smtClean="0">
                <a:solidFill>
                  <a:srgbClr val="00B050"/>
                </a:solidFill>
              </a:rPr>
              <a:t>Колико ће скупити за недељу дана?</a:t>
            </a:r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1158" y="4205593"/>
            <a:ext cx="208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B050"/>
                </a:solidFill>
              </a:rPr>
              <a:t>7 </a:t>
            </a:r>
            <a:r>
              <a:rPr lang="sr-Cyrl-CS" sz="3600" b="1" dirty="0">
                <a:solidFill>
                  <a:srgbClr val="00B050"/>
                </a:solidFill>
                <a:latin typeface="Arial"/>
                <a:cs typeface="Arial"/>
              </a:rPr>
              <a:t>● </a:t>
            </a:r>
            <a:r>
              <a:rPr lang="sr-Cyrl-CS" sz="3600" b="1" dirty="0" smtClean="0">
                <a:solidFill>
                  <a:srgbClr val="00B050"/>
                </a:solidFill>
              </a:rPr>
              <a:t>15 =</a:t>
            </a:r>
            <a:endParaRPr lang="sr-Latn-CS" sz="36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1158" y="5030751"/>
            <a:ext cx="689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B050"/>
                </a:solidFill>
              </a:rPr>
              <a:t>7 </a:t>
            </a:r>
            <a:r>
              <a:rPr lang="sr-Cyrl-CS" sz="3600" b="1" dirty="0">
                <a:solidFill>
                  <a:srgbClr val="00B050"/>
                </a:solidFill>
                <a:latin typeface="Arial"/>
                <a:cs typeface="Arial"/>
              </a:rPr>
              <a:t>● </a:t>
            </a:r>
            <a:r>
              <a:rPr lang="sr-Cyrl-CS" sz="3600" b="1" dirty="0" smtClean="0">
                <a:solidFill>
                  <a:srgbClr val="00B050"/>
                </a:solidFill>
              </a:rPr>
              <a:t>10 + 7</a:t>
            </a:r>
            <a:r>
              <a:rPr lang="sr-Cyrl-CS" sz="3600" b="1" dirty="0">
                <a:solidFill>
                  <a:srgbClr val="00B050"/>
                </a:solidFill>
                <a:latin typeface="Arial"/>
                <a:cs typeface="Arial"/>
              </a:rPr>
              <a:t> ●</a:t>
            </a:r>
            <a:r>
              <a:rPr lang="sr-Cyrl-CS" sz="3600" b="1" dirty="0" smtClean="0">
                <a:solidFill>
                  <a:srgbClr val="00B050"/>
                </a:solidFill>
              </a:rPr>
              <a:t> 5 = 70 + 35 = 105 </a:t>
            </a:r>
            <a:r>
              <a:rPr lang="sr-Latn-CS" sz="3600" b="1" dirty="0" smtClean="0">
                <a:solidFill>
                  <a:srgbClr val="00B050"/>
                </a:solidFill>
              </a:rPr>
              <a:t>kg</a:t>
            </a:r>
            <a:endParaRPr lang="sr-Latn-C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1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ел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36472"/>
              </p:ext>
            </p:extLst>
          </p:nvPr>
        </p:nvGraphicFramePr>
        <p:xfrm>
          <a:off x="1295400" y="1752600"/>
          <a:ext cx="7010400" cy="4724400"/>
        </p:xfrm>
        <a:graphic>
          <a:graphicData uri="http://schemas.openxmlformats.org/drawingml/2006/table">
            <a:tbl>
              <a:tblPr firstRow="1" bandRow="1">
                <a:effectLst>
                  <a:innerShdw blurRad="266700">
                    <a:srgbClr val="C00000"/>
                  </a:innerShdw>
                </a:effectLst>
                <a:tableStyleId>{16D9F66E-5EB9-4882-86FB-DCBF35E3C3E4}</a:tableStyleId>
              </a:tblPr>
              <a:tblGrid>
                <a:gridCol w="1828800"/>
                <a:gridCol w="1752600"/>
                <a:gridCol w="1676400"/>
                <a:gridCol w="1752600"/>
              </a:tblGrid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ПРОИЗВОД</a:t>
                      </a:r>
                      <a:endParaRPr lang="sr-Latn-CS" sz="26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ЦЕНА-КОМАД</a:t>
                      </a:r>
                      <a:endParaRPr lang="sr-Latn-CS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КОМАДА</a:t>
                      </a:r>
                      <a:endParaRPr lang="sr-Latn-CS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800" b="1" cap="all" spc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УКУПНА       ЦЕНА</a:t>
                      </a:r>
                      <a:endParaRPr lang="sr-Latn-CS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Слика 7" descr="D:\3.clip art sa laptopa\144_26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95" b="90419" l="6548" r="925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09" y="2720943"/>
            <a:ext cx="914401" cy="900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Слика 9" descr="D:\3.clip art sa laptopa\144_77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41" b="95556" l="2041" r="94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709" y="3584418"/>
            <a:ext cx="990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Слика 10" descr="D:\3.clip art sa laptopa\144_115.jp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732" b="100000" l="0" r="977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09" y="4572000"/>
            <a:ext cx="885190" cy="947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Слика 11" descr="D:\3.clip art sa laptopa\0463.thm.gif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171" y="5410200"/>
            <a:ext cx="1098927" cy="11696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05200" y="284780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65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375655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75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4763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55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671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45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1614" y="291017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5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378965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6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5400" y="472254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9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5671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8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8273" y="506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325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58273" y="48515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450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53335" y="48515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360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7" name="Стрелица надесно 6"/>
          <p:cNvSpPr/>
          <p:nvPr/>
        </p:nvSpPr>
        <p:spPr>
          <a:xfrm>
            <a:off x="52812" y="3584418"/>
            <a:ext cx="1219200" cy="1330275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Кликни </a:t>
            </a:r>
          </a:p>
          <a:p>
            <a:pPr algn="ctr"/>
            <a:r>
              <a:rPr lang="sr-Cyrl-CS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лопту</a:t>
            </a:r>
            <a:endParaRPr lang="sr-Latn-CS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2800" y="50619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495</a:t>
            </a:r>
            <a:endParaRPr lang="sr-Latn-CS" sz="3600" dirty="0">
              <a:solidFill>
                <a:prstClr val="black"/>
              </a:solidFill>
            </a:endParaRPr>
          </a:p>
        </p:txBody>
      </p:sp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272012" y="304800"/>
            <a:ext cx="5165292" cy="9483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 ПРОДАВНИЦИ</a:t>
            </a:r>
            <a:endParaRPr lang="sr-Latn-C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5" name="Picture 3" descr="D:\novcanik.jpeg"/>
          <p:cNvPicPr/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8088" r="97059"/>
                    </a14:imgEffect>
                    <a14:imgEffect>
                      <a14:sharpenSoften amount="-41000"/>
                    </a14:imgEffect>
                    <a14:imgEffect>
                      <a14:colorTemperature colorTemp="5300"/>
                    </a14:imgEffect>
                    <a14:imgEffect>
                      <a14:saturation sat="105000"/>
                    </a14:imgEffect>
                    <a14:imgEffect>
                      <a14:brightnessContrast bright="-2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54" y="357061"/>
            <a:ext cx="1828800" cy="114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0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96253E-6 C 0.0335 0.0067 0.06562 0.02706 0.096 0.04626 C 0.10694 0.06083 0.10364 0.05389 0.10798 0.06453 C 0.10972 0.09276 0.11719 0.11889 0.12482 0.14503 C 0.12708 0.18181 0.13142 0.21813 0.13559 0.25468 C 0.13489 0.29424 0.13524 0.33379 0.13368 0.37335 C 0.13281 0.39347 0.12899 0.40504 0.12673 0.42354 C 0.11996 0.47814 0.10746 0.5281 0.09201 0.57922 C 0.08993 0.59773 0.08854 0.6167 0.0842 0.63451 C 0.08316 0.64607 0.08316 0.66157 0.07621 0.67013 C 0.07535 0.67592 0.07535 0.67938 0.07222 0.68332 C 0.07135 0.69026 0.06788 0.69766 0.06441 0.70321 C 0.06302 0.70552 0.05937 0.70969 0.05937 0.70969 C 0.05781 0.7164 0.05104 0.72657 0.04757 0.73213 C 0.04618 0.73745 0.04253 0.74254 0.03854 0.74392 C 0.03541 0.74855 0.03229 0.74924 0.02778 0.75063 C 0.01875 0.75641 0.00885 0.75757 -0.00104 0.7585 C -0.01163 0.75803 -0.03264 0.75711 -0.03264 0.75711 " pathEditMode="relative" ptsTypes="fffffffffffffffff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4.33727E-6 C 0.01024 0.00277 0.00346 0.00046 0.01978 0.00925 C 0.02378 0.01133 0.02846 0.01018 0.0328 0.01064 C 0.04808 0.01434 0.05659 0.02244 0.0703 0.03169 C 0.09774 0.04996 0.13055 0.06801 0.14652 0.10548 C 0.15503 0.12537 0.15399 0.15313 0.15642 0.17557 C 0.15433 0.20911 0.15381 0.24474 0.14565 0.27712 C 0.1368 0.31205 0.12482 0.34513 0.11596 0.38006 C 0.10902 0.40712 0.09756 0.43072 0.09305 0.45917 C 0.0901 0.50289 0.07569 0.55054 0.06041 0.58963 C 0.06006 0.59241 0.06058 0.59542 0.05954 0.59773 C 0.0585 0.60051 0.05589 0.60189 0.05451 0.60421 C 0.05329 0.60629 0.0526 0.60883 0.05155 0.61092 C 0.05034 0.61323 0.04895 0.61531 0.04756 0.61739 C 0.04548 0.62503 0.04305 0.62688 0.03871 0.63197 C 0.03697 0.63405 0.03367 0.63844 0.03367 0.63844 C 0.02638 0.63798 0.01909 0.63867 0.01197 0.63729 C 0.00815 0.63659 0.00468 0.63382 0.00103 0.63197 C -0.00695 0.62803 -0.01911 0.62803 -0.02761 0.62665 C -0.03265 0.62433 -0.03733 0.62665 -0.04254 0.62665 " pathEditMode="relative" ptsTypes="fffffffffffffffffffA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5.20472E-7 C 0.02205 0.01318 0.0467 0.01318 0.06423 0.01689 C 0.06771 0.02012 0.07048 0.02406 0.07448 0.02591 C 0.07847 0.03192 0.08281 0.03262 0.08732 0.0377 C 0.08871 0.03932 0.08975 0.04141 0.09114 0.04303 C 0.09288 0.04511 0.0967 0.04811 0.0967 0.04835 C 0.1 0.05505 0.10347 0.0613 0.10694 0.06801 C 0.10729 0.06963 0.10729 0.07148 0.10781 0.07287 C 0.10902 0.07541 0.1125 0.07957 0.1125 0.07981 C 0.11354 0.08443 0.11423 0.0886 0.11614 0.09276 C 0.11649 0.09461 0.11666 0.09692 0.11718 0.099 C 0.11753 0.10062 0.11857 0.10155 0.11892 0.10317 C 0.11961 0.10618 0.11944 0.10918 0.11996 0.11219 C 0.12014 0.11358 0.12048 0.11497 0.12083 0.11635 C 0.12291 0.13833 0.12326 0.161 0.11996 0.18274 C 0.11909 0.21397 0.11892 0.24543 0.11718 0.27689 C 0.11666 0.28522 0.11354 0.29447 0.1125 0.30303 C 0.10937 0.32662 0.10521 0.34999 0.10139 0.37335 C 0.09739 0.39695 0.09531 0.42679 0.08455 0.44645 C 0.0835 0.45084 0.0743 0.46866 0.07152 0.47004 C 0.06753 0.47213 0.06354 0.47236 0.05955 0.47398 C 0.05121 0.47745 0.04288 0.48115 0.03437 0.48323 C 0.03246 0.48415 0.03073 0.48624 0.02882 0.48716 C 0.02708 0.48809 0.025 0.48786 0.02326 0.48855 C 0.02239 0.48878 0.02152 0.48947 0.02048 0.48994 C 0.00677 0.48947 -0.00677 0.48947 -0.02032 0.48855 C -0.02483 0.48832 -0.03334 0.48462 -0.03334 0.48485 " pathEditMode="relative" rAng="0" ptsTypes="ffffffffffffffffffffffffff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24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44 C 0.01528 0.00532 0.02795 0.00625 0.04097 0.00833 C 0.04584 0.00926 0.05573 0.01087 0.05573 0.01111 C 0.05677 0.01134 0.05782 0.01203 0.05886 0.01226 C 0.06337 0.01296 0.06806 0.01203 0.07257 0.01365 C 0.07847 0.01573 0.08334 0.02406 0.08941 0.02684 C 0.09271 0.03216 0.09566 0.03771 0.09931 0.04257 C 0.10087 0.0502 0.10452 0.05552 0.10729 0.06246 C 0.11077 0.07102 0.1125 0.0812 0.11528 0.09022 C 0.11684 0.1041 0.11806 0.09993 0.1191 0.11774 C 0.11841 0.15175 0.1224 0.15476 0.11528 0.17465 C 0.11441 0.18506 0.11285 0.19154 0.11025 0.20102 C 0.10938 0.20426 0.10972 0.20842 0.10834 0.21143 C 0.1066 0.21536 0.10226 0.22207 0.10226 0.2223 C 0.10052 0.23225 0.0974 0.24358 0.09341 0.25237 C 0.0908 0.26533 0.09445 0.2489 0.08941 0.26417 C 0.08681 0.2718 0.08768 0.27435 0.08247 0.27874 C 0.07917 0.29401 0.06788 0.29979 0.05782 0.3065 C 0.054 0.30905 0.04931 0.30882 0.04584 0.31182 C 0.0415 0.31552 0.0316 0.32177 0.02709 0.32223 C 0.01163 0.32385 0.01858 0.32293 0.00625 0.32501 C -0.00052 0.32871 -0.00816 0.33079 -0.01545 0.33287 C -0.02083 0.3375 -0.01597 0.33403 -0.02343 0.33681 C -0.02552 0.3375 -0.02934 0.33958 -0.02934 0.33981 C -0.03264 0.34282 -0.03611 0.34398 -0.03923 0.34745 C -0.04305 0.35161 -0.04062 0.35138 -0.04323 0.35138 " pathEditMode="relative" rAng="0" ptsTypes="fffffffffffffffffffffffff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17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7" grpId="0" animBg="1"/>
      <p:bldP spid="23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48561"/>
            <a:ext cx="8229600" cy="4525963"/>
          </a:xfrm>
        </p:spPr>
        <p:txBody>
          <a:bodyPr>
            <a:normAutofit/>
          </a:bodyPr>
          <a:lstStyle/>
          <a:p>
            <a:r>
              <a:rPr lang="sr-Cyrl-C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 Р А Ј</a:t>
            </a:r>
            <a:endParaRPr lang="sr-Latn-C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88985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М.Т.2013</a:t>
            </a:r>
            <a:r>
              <a:rPr lang="sr-Cyrl-C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sr-Latn-C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9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192</Words>
  <Application>Microsoft Office PowerPoint</Application>
  <PresentationFormat>Пројекција на екрану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Наслови слајдова</vt:lpstr>
      </vt:variant>
      <vt:variant>
        <vt:i4>7</vt:i4>
      </vt:variant>
    </vt:vector>
  </HeadingPairs>
  <TitlesOfParts>
    <vt:vector size="9" baseType="lpstr">
      <vt:lpstr>Office тема</vt:lpstr>
      <vt:lpstr>1_Office тема</vt:lpstr>
      <vt:lpstr>3.РАЗРЕД</vt:lpstr>
      <vt:lpstr>(70 + 3) ● 3 =</vt:lpstr>
      <vt:lpstr>(80 -  5) ● 3 =</vt:lpstr>
      <vt:lpstr>Или овако!</vt:lpstr>
      <vt:lpstr>Задатак</vt:lpstr>
      <vt:lpstr>У ПРОДАВНИЦИ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3.РАЗРЕД</dc:title>
  <dc:creator>mt</dc:creator>
  <cp:lastModifiedBy>mt</cp:lastModifiedBy>
  <cp:revision>16</cp:revision>
  <dcterms:created xsi:type="dcterms:W3CDTF">2013-01-02T06:13:01Z</dcterms:created>
  <dcterms:modified xsi:type="dcterms:W3CDTF">2013-01-04T17:37:17Z</dcterms:modified>
</cp:coreProperties>
</file>