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58" r:id="rId5"/>
    <p:sldId id="262" r:id="rId6"/>
    <p:sldId id="266" r:id="rId7"/>
    <p:sldId id="264" r:id="rId8"/>
    <p:sldId id="263" r:id="rId9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FBAA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067" autoAdjust="0"/>
  </p:normalViewPr>
  <p:slideViewPr>
    <p:cSldViewPr>
      <p:cViewPr varScale="1">
        <p:scale>
          <a:sx n="105" d="100"/>
          <a:sy n="105" d="100"/>
        </p:scale>
        <p:origin x="-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Наслов слај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Cyrl-CS" smtClean="0"/>
              <a:t>Кликните и уредите стил поднаслова мастера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83FD0-4124-4443-B1ED-2779B298294C}" type="datetimeFigureOut">
              <a:rPr lang="sr-Latn-CS" smtClean="0"/>
              <a:t>4.1.2013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FA812-E545-4D03-B0FB-2B5B3A0E416F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475168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слов и вертикалн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83FD0-4124-4443-B1ED-2779B298294C}" type="datetimeFigureOut">
              <a:rPr lang="sr-Latn-CS" smtClean="0"/>
              <a:t>4.1.2013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FA812-E545-4D03-B0FB-2B5B3A0E416F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678711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и наслов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и наслов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83FD0-4124-4443-B1ED-2779B298294C}" type="datetimeFigureOut">
              <a:rPr lang="sr-Latn-CS" smtClean="0"/>
              <a:t>4.1.2013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FA812-E545-4D03-B0FB-2B5B3A0E416F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2318338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6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60578-8384-4D69-BE34-2378F016FA4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04.01.2013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2F7FF-D1BB-421F-9B5A-FA25EB4460F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827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B6DD6-E918-4A7B-AC75-ABCE2A35FCA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04.01.2013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D12D3-C25E-4C99-9053-31CE4DD1FBB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1018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54F33-B753-4736-AEB6-ADBA89914C8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04.01.2013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EC11D-8CE1-4296-8B50-7EC36A7DC26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3473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D4FE7-7D53-4447-B241-C144360CE5D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04.01.2013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04465-E1C3-4DBF-AE46-85F7EBCFF04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574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65674-53E7-45C3-919D-CFAA1E415D8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04.01.2013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A4EE8-F833-483F-9CBA-15F5BF76D36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0999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9C41C-0BBD-4495-A6A8-B0DE3BB1233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04.01.2013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119C8-059B-49C6-A48E-E8E56BCA2FD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8304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2B9F4-5A75-49C4-AB09-C398B66D497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04.01.2013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1F0DD-9946-49B7-ABFB-ADFE91FDCB2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9806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7893E-8F44-41E7-8C47-F4A4A4C1C45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04.01.2013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AB112-06B9-4B1A-84D7-8A442A78565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689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слов и садржа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83FD0-4124-4443-B1ED-2779B298294C}" type="datetimeFigureOut">
              <a:rPr lang="sr-Latn-CS" smtClean="0"/>
              <a:t>4.1.2013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FA812-E545-4D03-B0FB-2B5B3A0E416F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8427111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50697-27D7-4303-9AF2-6BD411FE63E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04.01.2013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977F5-0C04-4185-B746-2D7255384ED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4992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16E09-3B2F-4B40-9DB4-2571D2C9AC6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04.01.2013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E9EDE-6367-48E7-9CA8-C3490402AFF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0083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D9B24-9721-4149-81D1-894B740CE76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04.01.2013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BE8DA-CFD3-4686-9CB5-BFC6C300693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6247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Наслов слај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Cyrl-CS" smtClean="0"/>
              <a:t>Кликните и уредите стил поднаслова мастера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4.1.2013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88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слов и садржа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4.1.2013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54354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ље одељ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4.1.2013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1346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садржај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4.1.2013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3411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еђењ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5" name="Чувар места за 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6" name="Чувар места за садржај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7" name="Чувар места за дату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4.1.2013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Чувар места за подножје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Чувар места за број слај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4840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насл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дату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4.1.2013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Чувар места за подножје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број слај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4846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дату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4.1.2013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Чувар места за подножје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347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ље одељ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83FD0-4124-4443-B1ED-2779B298294C}" type="datetimeFigureOut">
              <a:rPr lang="sr-Latn-CS" smtClean="0"/>
              <a:t>4.1.2013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FA812-E545-4D03-B0FB-2B5B3A0E416F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33505827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адржај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4.1.2013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01431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Слика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лику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C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4.1.2013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75572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слов и вертикалн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4.1.2013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82071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и наслов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и наслов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4.1.2013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136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садржај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83FD0-4124-4443-B1ED-2779B298294C}" type="datetimeFigureOut">
              <a:rPr lang="sr-Latn-CS" smtClean="0"/>
              <a:t>4.1.2013</a:t>
            </a:fld>
            <a:endParaRPr lang="sr-Latn-C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FA812-E545-4D03-B0FB-2B5B3A0E416F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54706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еђењ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5" name="Чувар места за 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6" name="Чувар места за садржај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7" name="Чувар места за дату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83FD0-4124-4443-B1ED-2779B298294C}" type="datetimeFigureOut">
              <a:rPr lang="sr-Latn-CS" smtClean="0"/>
              <a:t>4.1.2013</a:t>
            </a:fld>
            <a:endParaRPr lang="sr-Latn-CS"/>
          </a:p>
        </p:txBody>
      </p:sp>
      <p:sp>
        <p:nvSpPr>
          <p:cNvPr id="8" name="Чувар места за подножје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9" name="Чувар места за број слај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FA812-E545-4D03-B0FB-2B5B3A0E416F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297158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насл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дату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83FD0-4124-4443-B1ED-2779B298294C}" type="datetimeFigureOut">
              <a:rPr lang="sr-Latn-CS" smtClean="0"/>
              <a:t>4.1.2013</a:t>
            </a:fld>
            <a:endParaRPr lang="sr-Latn-CS"/>
          </a:p>
        </p:txBody>
      </p:sp>
      <p:sp>
        <p:nvSpPr>
          <p:cNvPr id="4" name="Чувар места за подножје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" name="Чувар места за број слај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FA812-E545-4D03-B0FB-2B5B3A0E416F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041382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дату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83FD0-4124-4443-B1ED-2779B298294C}" type="datetimeFigureOut">
              <a:rPr lang="sr-Latn-CS" smtClean="0"/>
              <a:t>4.1.2013</a:t>
            </a:fld>
            <a:endParaRPr lang="sr-Latn-CS"/>
          </a:p>
        </p:txBody>
      </p:sp>
      <p:sp>
        <p:nvSpPr>
          <p:cNvPr id="3" name="Чувар места за подножје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FA812-E545-4D03-B0FB-2B5B3A0E416F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941728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адржај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83FD0-4124-4443-B1ED-2779B298294C}" type="datetimeFigureOut">
              <a:rPr lang="sr-Latn-CS" smtClean="0"/>
              <a:t>4.1.2013</a:t>
            </a:fld>
            <a:endParaRPr lang="sr-Latn-C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FA812-E545-4D03-B0FB-2B5B3A0E416F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299512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Слика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лику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C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83FD0-4124-4443-B1ED-2779B298294C}" type="datetimeFigureOut">
              <a:rPr lang="sr-Latn-CS" smtClean="0"/>
              <a:t>4.1.2013</a:t>
            </a:fld>
            <a:endParaRPr lang="sr-Latn-C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FA812-E545-4D03-B0FB-2B5B3A0E416F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17499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1FBAA">
            <a:alpha val="4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наслов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83FD0-4124-4443-B1ED-2779B298294C}" type="datetimeFigureOut">
              <a:rPr lang="sr-Latn-CS" smtClean="0"/>
              <a:t>4.1.2013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FA812-E545-4D03-B0FB-2B5B3A0E416F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810454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1FBAA">
            <a:alpha val="4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A54DD65-B455-47D7-944A-0D57D50654A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04.01.2013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FD0466C-641F-4641-BDF0-895E765EF5B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816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ln w="1905"/>
          <a:gradFill>
            <a:gsLst>
              <a:gs pos="0">
                <a:schemeClr val="accent6">
                  <a:shade val="20000"/>
                  <a:satMod val="200000"/>
                </a:schemeClr>
              </a:gs>
              <a:gs pos="78000">
                <a:schemeClr val="accent6">
                  <a:tint val="90000"/>
                  <a:shade val="89000"/>
                  <a:satMod val="220000"/>
                </a:schemeClr>
              </a:gs>
              <a:gs pos="100000">
                <a:schemeClr val="accent6">
                  <a:tint val="12000"/>
                  <a:satMod val="255000"/>
                </a:schemeClr>
              </a:gs>
            </a:gsLst>
            <a:lin ang="5400000"/>
          </a:gradFill>
          <a:effectLst>
            <a:innerShdw blurRad="69850" dist="43180" dir="5400000">
              <a:srgbClr val="000000">
                <a:alpha val="65000"/>
              </a:srgbClr>
            </a:inn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1FBAA">
            <a:alpha val="4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наслов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4.1.2013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158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ctrTitle"/>
          </p:nvPr>
        </p:nvSpPr>
        <p:spPr>
          <a:xfrm>
            <a:off x="1905000" y="3962400"/>
            <a:ext cx="5791200" cy="1222375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r-Cyrl-CS" b="1" dirty="0" smtClean="0">
                <a:solidFill>
                  <a:srgbClr val="FFFF00"/>
                </a:solidFill>
              </a:rPr>
              <a:t>Дељење збира бројем</a:t>
            </a:r>
            <a:endParaRPr lang="sr-Latn-CS" b="1" dirty="0">
              <a:solidFill>
                <a:srgbClr val="FFFF00"/>
              </a:solidFill>
            </a:endParaRPr>
          </a:p>
        </p:txBody>
      </p:sp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>
          <a:xfrm>
            <a:off x="7848600" y="6172200"/>
            <a:ext cx="990600" cy="5334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sr-Cyrl-CS" dirty="0" err="1" smtClean="0">
                <a:solidFill>
                  <a:srgbClr val="FFFF00"/>
                </a:solidFill>
              </a:rPr>
              <a:t>М.Т</a:t>
            </a:r>
            <a:r>
              <a:rPr lang="sr-Cyrl-CS" dirty="0" smtClean="0">
                <a:solidFill>
                  <a:srgbClr val="FFFF00"/>
                </a:solidFill>
              </a:rPr>
              <a:t>.</a:t>
            </a:r>
            <a:endParaRPr lang="sr-Latn-CS" dirty="0">
              <a:solidFill>
                <a:srgbClr val="FFFF00"/>
              </a:solidFill>
            </a:endParaRPr>
          </a:p>
        </p:txBody>
      </p:sp>
      <p:sp>
        <p:nvSpPr>
          <p:cNvPr id="4" name="Наслов 1"/>
          <p:cNvSpPr txBox="1">
            <a:spLocks/>
          </p:cNvSpPr>
          <p:nvPr/>
        </p:nvSpPr>
        <p:spPr>
          <a:xfrm>
            <a:off x="1755531" y="1066800"/>
            <a:ext cx="5791200" cy="122237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CS" b="1" dirty="0" smtClean="0">
                <a:solidFill>
                  <a:srgbClr val="FFFF00"/>
                </a:solidFill>
              </a:rPr>
              <a:t>МАТЕМАТИКА</a:t>
            </a:r>
          </a:p>
          <a:p>
            <a:r>
              <a:rPr lang="sr-Cyrl-CS" b="1" dirty="0" err="1" smtClean="0">
                <a:solidFill>
                  <a:srgbClr val="FFFF00"/>
                </a:solidFill>
              </a:rPr>
              <a:t>3.РАЗРЕД</a:t>
            </a:r>
            <a:endParaRPr lang="sr-Latn-C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760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Косина 3"/>
          <p:cNvSpPr/>
          <p:nvPr/>
        </p:nvSpPr>
        <p:spPr>
          <a:xfrm>
            <a:off x="1160352" y="3429000"/>
            <a:ext cx="6172200" cy="1778883"/>
          </a:xfrm>
          <a:prstGeom prst="bevel">
            <a:avLst/>
          </a:prstGeom>
          <a:solidFill>
            <a:srgbClr val="00B050">
              <a:alpha val="9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4800" dirty="0" smtClean="0">
                <a:solidFill>
                  <a:prstClr val="white"/>
                </a:solidFill>
              </a:rPr>
              <a:t>(8</a:t>
            </a:r>
            <a:r>
              <a:rPr lang="en-US" sz="4800" dirty="0" smtClean="0">
                <a:solidFill>
                  <a:prstClr val="white"/>
                </a:solidFill>
              </a:rPr>
              <a:t>0 + </a:t>
            </a:r>
            <a:r>
              <a:rPr lang="sr-Cyrl-CS" sz="4800" dirty="0" smtClean="0">
                <a:solidFill>
                  <a:prstClr val="white"/>
                </a:solidFill>
              </a:rPr>
              <a:t>6) : 2</a:t>
            </a:r>
            <a:r>
              <a:rPr lang="en-US" sz="4800" dirty="0" smtClean="0">
                <a:solidFill>
                  <a:prstClr val="white"/>
                </a:solidFill>
              </a:rPr>
              <a:t> </a:t>
            </a:r>
            <a:r>
              <a:rPr lang="sr-Cyrl-CS" sz="4800" dirty="0" smtClean="0">
                <a:solidFill>
                  <a:prstClr val="white"/>
                </a:solidFill>
              </a:rPr>
              <a:t>= </a:t>
            </a:r>
            <a:endParaRPr lang="sr-Latn-CS" sz="4800" dirty="0">
              <a:solidFill>
                <a:prstClr val="white"/>
              </a:solidFill>
            </a:endParaRPr>
          </a:p>
        </p:txBody>
      </p:sp>
      <p:sp>
        <p:nvSpPr>
          <p:cNvPr id="15" name="Косина 14"/>
          <p:cNvSpPr/>
          <p:nvPr/>
        </p:nvSpPr>
        <p:spPr>
          <a:xfrm>
            <a:off x="1160352" y="3429000"/>
            <a:ext cx="6172200" cy="1778883"/>
          </a:xfrm>
          <a:prstGeom prst="bevel">
            <a:avLst/>
          </a:prstGeom>
          <a:solidFill>
            <a:srgbClr val="00B050">
              <a:alpha val="9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4800" dirty="0" smtClean="0">
                <a:solidFill>
                  <a:prstClr val="white"/>
                </a:solidFill>
              </a:rPr>
              <a:t>80 : 2 </a:t>
            </a:r>
            <a:r>
              <a:rPr lang="en-US" sz="4800" dirty="0" smtClean="0">
                <a:solidFill>
                  <a:prstClr val="white"/>
                </a:solidFill>
              </a:rPr>
              <a:t>+</a:t>
            </a:r>
            <a:r>
              <a:rPr lang="sr-Cyrl-CS" sz="4800" dirty="0" smtClean="0">
                <a:solidFill>
                  <a:prstClr val="white"/>
                </a:solidFill>
              </a:rPr>
              <a:t> 6 : 2</a:t>
            </a:r>
            <a:r>
              <a:rPr lang="en-US" sz="4800" dirty="0" smtClean="0">
                <a:solidFill>
                  <a:prstClr val="white"/>
                </a:solidFill>
              </a:rPr>
              <a:t>  </a:t>
            </a:r>
            <a:r>
              <a:rPr lang="sr-Cyrl-CS" sz="4800" dirty="0" smtClean="0">
                <a:solidFill>
                  <a:prstClr val="white"/>
                </a:solidFill>
              </a:rPr>
              <a:t>= </a:t>
            </a:r>
            <a:endParaRPr lang="sr-Latn-CS" sz="4800" dirty="0">
              <a:solidFill>
                <a:prstClr val="white"/>
              </a:solidFill>
            </a:endParaRPr>
          </a:p>
        </p:txBody>
      </p:sp>
      <p:sp>
        <p:nvSpPr>
          <p:cNvPr id="20" name="Косина 19"/>
          <p:cNvSpPr/>
          <p:nvPr/>
        </p:nvSpPr>
        <p:spPr>
          <a:xfrm>
            <a:off x="1160352" y="3429000"/>
            <a:ext cx="6172200" cy="1778883"/>
          </a:xfrm>
          <a:prstGeom prst="bevel">
            <a:avLst/>
          </a:prstGeom>
          <a:solidFill>
            <a:srgbClr val="00B050">
              <a:alpha val="9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4800" dirty="0" smtClean="0">
                <a:solidFill>
                  <a:prstClr val="white"/>
                </a:solidFill>
              </a:rPr>
              <a:t>40 +</a:t>
            </a:r>
            <a:r>
              <a:rPr lang="en-US" sz="4800" dirty="0" smtClean="0">
                <a:solidFill>
                  <a:prstClr val="white"/>
                </a:solidFill>
              </a:rPr>
              <a:t> </a:t>
            </a:r>
            <a:r>
              <a:rPr lang="sr-Cyrl-CS" sz="4800" dirty="0" smtClean="0">
                <a:solidFill>
                  <a:prstClr val="white"/>
                </a:solidFill>
              </a:rPr>
              <a:t>3</a:t>
            </a:r>
            <a:r>
              <a:rPr lang="en-US" sz="4800" dirty="0" smtClean="0">
                <a:solidFill>
                  <a:prstClr val="white"/>
                </a:solidFill>
              </a:rPr>
              <a:t> </a:t>
            </a:r>
            <a:r>
              <a:rPr lang="sr-Cyrl-CS" sz="4800" dirty="0" smtClean="0">
                <a:solidFill>
                  <a:prstClr val="white"/>
                </a:solidFill>
              </a:rPr>
              <a:t>=  </a:t>
            </a:r>
            <a:endParaRPr lang="sr-Latn-CS" sz="4800" dirty="0">
              <a:solidFill>
                <a:prstClr val="white"/>
              </a:solidFill>
            </a:endParaRPr>
          </a:p>
        </p:txBody>
      </p:sp>
      <p:sp>
        <p:nvSpPr>
          <p:cNvPr id="7" name="Косина 6"/>
          <p:cNvSpPr/>
          <p:nvPr/>
        </p:nvSpPr>
        <p:spPr>
          <a:xfrm>
            <a:off x="1160352" y="3428999"/>
            <a:ext cx="6172200" cy="1778883"/>
          </a:xfrm>
          <a:prstGeom prst="bevel">
            <a:avLst/>
          </a:prstGeom>
          <a:solidFill>
            <a:srgbClr val="00B050">
              <a:alpha val="9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4800" dirty="0" smtClean="0">
                <a:solidFill>
                  <a:prstClr val="white"/>
                </a:solidFill>
              </a:rPr>
              <a:t> 43</a:t>
            </a:r>
            <a:endParaRPr lang="sr-Latn-CS" sz="4800" dirty="0">
              <a:solidFill>
                <a:prstClr val="white"/>
              </a:solidFill>
            </a:endParaRPr>
          </a:p>
        </p:txBody>
      </p:sp>
      <p:sp>
        <p:nvSpPr>
          <p:cNvPr id="9" name="Стрелица надоле 8"/>
          <p:cNvSpPr/>
          <p:nvPr/>
        </p:nvSpPr>
        <p:spPr>
          <a:xfrm>
            <a:off x="3959162" y="1905000"/>
            <a:ext cx="609600" cy="9906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>
              <a:solidFill>
                <a:srgbClr val="FFFF00"/>
              </a:solidFill>
            </a:endParaRPr>
          </a:p>
        </p:txBody>
      </p:sp>
      <p:sp>
        <p:nvSpPr>
          <p:cNvPr id="10" name="Наслов 1"/>
          <p:cNvSpPr txBox="1">
            <a:spLocks/>
          </p:cNvSpPr>
          <p:nvPr/>
        </p:nvSpPr>
        <p:spPr>
          <a:xfrm>
            <a:off x="1731852" y="609600"/>
            <a:ext cx="5029200" cy="11430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CS" dirty="0" smtClean="0">
                <a:solidFill>
                  <a:srgbClr val="FFC000"/>
                </a:solidFill>
              </a:rPr>
              <a:t>Како  делимо?</a:t>
            </a:r>
            <a:endParaRPr lang="sr-Latn-CS" dirty="0">
              <a:solidFill>
                <a:srgbClr val="FFC000"/>
              </a:solidFill>
            </a:endParaRPr>
          </a:p>
        </p:txBody>
      </p:sp>
      <p:sp>
        <p:nvSpPr>
          <p:cNvPr id="12" name="Стрелица надоле 11"/>
          <p:cNvSpPr/>
          <p:nvPr/>
        </p:nvSpPr>
        <p:spPr>
          <a:xfrm>
            <a:off x="3999922" y="5587253"/>
            <a:ext cx="609600" cy="9906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808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6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00"/>
                            </p:stCondLst>
                            <p:childTnLst>
                              <p:par>
                                <p:cTn id="3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 animBg="1"/>
      <p:bldP spid="20" grpId="0" animBg="1"/>
      <p:bldP spid="7" grpId="0" animBg="1"/>
      <p:bldP spid="9" grpId="0" animBg="1"/>
      <p:bldP spid="10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аслов 1"/>
          <p:cNvSpPr txBox="1">
            <a:spLocks/>
          </p:cNvSpPr>
          <p:nvPr/>
        </p:nvSpPr>
        <p:spPr>
          <a:xfrm>
            <a:off x="729558" y="381000"/>
            <a:ext cx="7848600" cy="182351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CS" dirty="0" smtClean="0">
                <a:solidFill>
                  <a:srgbClr val="FFFF00"/>
                </a:solidFill>
              </a:rPr>
              <a:t>Збир </a:t>
            </a:r>
            <a:r>
              <a:rPr lang="sr-Cyrl-CS" smtClean="0">
                <a:solidFill>
                  <a:srgbClr val="FFFF00"/>
                </a:solidFill>
              </a:rPr>
              <a:t>бројева делимо </a:t>
            </a:r>
            <a:r>
              <a:rPr lang="sr-Cyrl-CS" dirty="0" smtClean="0">
                <a:solidFill>
                  <a:srgbClr val="FFFF00"/>
                </a:solidFill>
              </a:rPr>
              <a:t>тако што сваки сабирак поделимо датим</a:t>
            </a:r>
          </a:p>
          <a:p>
            <a:r>
              <a:rPr lang="sr-Cyrl-CS" dirty="0" smtClean="0">
                <a:solidFill>
                  <a:srgbClr val="FFFF00"/>
                </a:solidFill>
              </a:rPr>
              <a:t>бројем,па резултате саберемо!</a:t>
            </a:r>
            <a:endParaRPr lang="sr-Latn-CS" dirty="0">
              <a:solidFill>
                <a:srgbClr val="FFFF00"/>
              </a:solidFill>
            </a:endParaRPr>
          </a:p>
        </p:txBody>
      </p:sp>
      <p:sp>
        <p:nvSpPr>
          <p:cNvPr id="9" name="Стрелица надоле 8"/>
          <p:cNvSpPr/>
          <p:nvPr/>
        </p:nvSpPr>
        <p:spPr>
          <a:xfrm>
            <a:off x="4355123" y="2362200"/>
            <a:ext cx="609600" cy="9906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>
              <a:solidFill>
                <a:srgbClr val="FFFF00"/>
              </a:solidFill>
            </a:endParaRPr>
          </a:p>
        </p:txBody>
      </p:sp>
      <p:sp>
        <p:nvSpPr>
          <p:cNvPr id="10" name="Наслов 1"/>
          <p:cNvSpPr txBox="1">
            <a:spLocks/>
          </p:cNvSpPr>
          <p:nvPr/>
        </p:nvSpPr>
        <p:spPr>
          <a:xfrm>
            <a:off x="881958" y="3733800"/>
            <a:ext cx="7696200" cy="12192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CS" dirty="0" smtClean="0">
                <a:solidFill>
                  <a:srgbClr val="FFC000"/>
                </a:solidFill>
              </a:rPr>
              <a:t>(a </a:t>
            </a:r>
            <a:r>
              <a:rPr lang="en-US" dirty="0" smtClean="0">
                <a:solidFill>
                  <a:srgbClr val="FFC000"/>
                </a:solidFill>
              </a:rPr>
              <a:t>+</a:t>
            </a:r>
            <a:r>
              <a:rPr lang="sr-Latn-CS" dirty="0" smtClean="0">
                <a:solidFill>
                  <a:srgbClr val="FFC000"/>
                </a:solidFill>
              </a:rPr>
              <a:t> b) </a:t>
            </a:r>
            <a:r>
              <a:rPr lang="sr-Cyrl-CS" dirty="0" smtClean="0">
                <a:solidFill>
                  <a:srgbClr val="FFC000"/>
                </a:solidFill>
              </a:rPr>
              <a:t>:</a:t>
            </a:r>
            <a:r>
              <a:rPr lang="sr-Latn-CS" dirty="0" smtClean="0">
                <a:solidFill>
                  <a:srgbClr val="FFC000"/>
                </a:solidFill>
              </a:rPr>
              <a:t> c = a </a:t>
            </a:r>
            <a:r>
              <a:rPr lang="sr-Cyrl-CS" dirty="0" smtClean="0">
                <a:solidFill>
                  <a:srgbClr val="FFC000"/>
                </a:solidFill>
              </a:rPr>
              <a:t>:</a:t>
            </a:r>
            <a:r>
              <a:rPr lang="sr-Latn-CS" dirty="0" smtClean="0">
                <a:solidFill>
                  <a:srgbClr val="FFC000"/>
                </a:solidFill>
              </a:rPr>
              <a:t> c  +  b </a:t>
            </a:r>
            <a:r>
              <a:rPr lang="sr-Cyrl-CS" dirty="0" smtClean="0">
                <a:solidFill>
                  <a:srgbClr val="FFC000"/>
                </a:solidFill>
              </a:rPr>
              <a:t>:</a:t>
            </a:r>
            <a:r>
              <a:rPr lang="sr-Latn-CS" dirty="0" smtClean="0">
                <a:solidFill>
                  <a:srgbClr val="FFC000"/>
                </a:solidFill>
              </a:rPr>
              <a:t> c</a:t>
            </a:r>
            <a:endParaRPr lang="sr-Latn-CS" dirty="0">
              <a:solidFill>
                <a:srgbClr val="FFC000"/>
              </a:solidFill>
            </a:endParaRPr>
          </a:p>
        </p:txBody>
      </p:sp>
      <p:sp>
        <p:nvSpPr>
          <p:cNvPr id="2" name="Стрелица надесно 1"/>
          <p:cNvSpPr/>
          <p:nvPr/>
        </p:nvSpPr>
        <p:spPr>
          <a:xfrm>
            <a:off x="4730058" y="5257800"/>
            <a:ext cx="908742" cy="762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12" name="Стрелица надесно 11"/>
          <p:cNvSpPr/>
          <p:nvPr/>
        </p:nvSpPr>
        <p:spPr>
          <a:xfrm>
            <a:off x="6553200" y="5294014"/>
            <a:ext cx="908742" cy="762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37955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2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152400" y="3485030"/>
            <a:ext cx="2707341" cy="68580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sr-Cyrl-CS" sz="4000" b="1" dirty="0" smtClean="0">
                <a:solidFill>
                  <a:srgbClr val="008A3E"/>
                </a:solidFill>
              </a:rPr>
              <a:t>(</a:t>
            </a:r>
            <a:r>
              <a:rPr lang="en-US" sz="4000" b="1" dirty="0" smtClean="0">
                <a:solidFill>
                  <a:srgbClr val="008A3E"/>
                </a:solidFill>
              </a:rPr>
              <a:t>80</a:t>
            </a:r>
            <a:r>
              <a:rPr lang="sr-Cyrl-CS" sz="4000" b="1" dirty="0" smtClean="0">
                <a:solidFill>
                  <a:srgbClr val="008A3E"/>
                </a:solidFill>
              </a:rPr>
              <a:t> </a:t>
            </a:r>
            <a:r>
              <a:rPr lang="en-US" sz="4000" b="1" dirty="0" smtClean="0">
                <a:solidFill>
                  <a:srgbClr val="008A3E"/>
                </a:solidFill>
                <a:latin typeface="Arial"/>
                <a:cs typeface="Arial"/>
              </a:rPr>
              <a:t>+</a:t>
            </a:r>
            <a:r>
              <a:rPr lang="sr-Cyrl-CS" sz="4000" b="1" dirty="0" smtClean="0">
                <a:solidFill>
                  <a:srgbClr val="008A3E"/>
                </a:solidFill>
                <a:latin typeface="Arial"/>
                <a:cs typeface="Arial"/>
              </a:rPr>
              <a:t> </a:t>
            </a:r>
            <a:r>
              <a:rPr lang="sr-Cyrl-CS" sz="4000" b="1" dirty="0" smtClean="0">
                <a:solidFill>
                  <a:srgbClr val="008A3E"/>
                </a:solidFill>
              </a:rPr>
              <a:t>4</a:t>
            </a:r>
            <a:r>
              <a:rPr lang="en-US" sz="4000" b="1" dirty="0" smtClean="0">
                <a:solidFill>
                  <a:srgbClr val="008A3E"/>
                </a:solidFill>
              </a:rPr>
              <a:t>0</a:t>
            </a:r>
            <a:r>
              <a:rPr lang="sr-Cyrl-CS" sz="4000" b="1" dirty="0" smtClean="0">
                <a:solidFill>
                  <a:srgbClr val="008A3E"/>
                </a:solidFill>
              </a:rPr>
              <a:t>) : 4</a:t>
            </a:r>
            <a:endParaRPr lang="sr-Latn-CS" sz="4000" dirty="0"/>
          </a:p>
        </p:txBody>
      </p:sp>
      <p:sp>
        <p:nvSpPr>
          <p:cNvPr id="4" name="Чувар места за садржај 2"/>
          <p:cNvSpPr txBox="1">
            <a:spLocks/>
          </p:cNvSpPr>
          <p:nvPr/>
        </p:nvSpPr>
        <p:spPr>
          <a:xfrm>
            <a:off x="2819400" y="2306515"/>
            <a:ext cx="1981200" cy="68580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r-Cyrl-CS" sz="4000" b="1" dirty="0" smtClean="0">
                <a:solidFill>
                  <a:srgbClr val="008A3E"/>
                </a:solidFill>
              </a:rPr>
              <a:t> </a:t>
            </a:r>
            <a:r>
              <a:rPr lang="en-US" sz="4000" b="1" dirty="0" smtClean="0">
                <a:solidFill>
                  <a:srgbClr val="008A3E"/>
                </a:solidFill>
              </a:rPr>
              <a:t>80</a:t>
            </a:r>
            <a:r>
              <a:rPr lang="sr-Cyrl-CS" sz="4000" b="1" dirty="0" smtClean="0">
                <a:solidFill>
                  <a:srgbClr val="008A3E"/>
                </a:solidFill>
              </a:rPr>
              <a:t> </a:t>
            </a:r>
            <a:r>
              <a:rPr lang="sr-Cyrl-CS" sz="4000" b="1" dirty="0" smtClean="0">
                <a:solidFill>
                  <a:srgbClr val="008A3E"/>
                </a:solidFill>
                <a:latin typeface="Arial"/>
                <a:cs typeface="Arial"/>
              </a:rPr>
              <a:t>: </a:t>
            </a:r>
            <a:r>
              <a:rPr lang="sr-Cyrl-CS" sz="4000" b="1" dirty="0" smtClean="0">
                <a:solidFill>
                  <a:srgbClr val="008A3E"/>
                </a:solidFill>
              </a:rPr>
              <a:t>4 =</a:t>
            </a:r>
            <a:endParaRPr lang="sr-Latn-CS" sz="4000" dirty="0">
              <a:solidFill>
                <a:prstClr val="black"/>
              </a:solidFill>
            </a:endParaRPr>
          </a:p>
        </p:txBody>
      </p:sp>
      <p:sp>
        <p:nvSpPr>
          <p:cNvPr id="5" name="Чувар места за садржај 2"/>
          <p:cNvSpPr txBox="1">
            <a:spLocks/>
          </p:cNvSpPr>
          <p:nvPr/>
        </p:nvSpPr>
        <p:spPr>
          <a:xfrm>
            <a:off x="2819400" y="4381495"/>
            <a:ext cx="1981200" cy="68580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4000" b="1" dirty="0">
                <a:solidFill>
                  <a:srgbClr val="008A3E"/>
                </a:solidFill>
              </a:rPr>
              <a:t> </a:t>
            </a:r>
            <a:r>
              <a:rPr lang="en-US" sz="4000" b="1" dirty="0" smtClean="0">
                <a:solidFill>
                  <a:srgbClr val="008A3E"/>
                </a:solidFill>
              </a:rPr>
              <a:t> </a:t>
            </a:r>
            <a:r>
              <a:rPr lang="sr-Cyrl-CS" sz="4000" b="1" dirty="0" smtClean="0">
                <a:solidFill>
                  <a:srgbClr val="008A3E"/>
                </a:solidFill>
              </a:rPr>
              <a:t>40 </a:t>
            </a:r>
            <a:r>
              <a:rPr lang="sr-Cyrl-CS" sz="4000" b="1" dirty="0" smtClean="0">
                <a:solidFill>
                  <a:srgbClr val="008A3E"/>
                </a:solidFill>
                <a:latin typeface="Arial"/>
                <a:cs typeface="Arial"/>
              </a:rPr>
              <a:t>: </a:t>
            </a:r>
            <a:r>
              <a:rPr lang="sr-Cyrl-CS" sz="4000" b="1" dirty="0" smtClean="0">
                <a:solidFill>
                  <a:srgbClr val="008A3E"/>
                </a:solidFill>
              </a:rPr>
              <a:t>4 =</a:t>
            </a:r>
            <a:endParaRPr lang="sr-Latn-CS" sz="4000" dirty="0">
              <a:solidFill>
                <a:prstClr val="black"/>
              </a:solidFill>
            </a:endParaRPr>
          </a:p>
        </p:txBody>
      </p:sp>
      <p:sp>
        <p:nvSpPr>
          <p:cNvPr id="6" name="Чувар места за садржај 2"/>
          <p:cNvSpPr txBox="1">
            <a:spLocks/>
          </p:cNvSpPr>
          <p:nvPr/>
        </p:nvSpPr>
        <p:spPr>
          <a:xfrm>
            <a:off x="5096607" y="2306513"/>
            <a:ext cx="1227993" cy="68580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r-Cyrl-CS" sz="4000" b="1" dirty="0" smtClean="0">
                <a:solidFill>
                  <a:srgbClr val="008A3E"/>
                </a:solidFill>
              </a:rPr>
              <a:t> </a:t>
            </a:r>
            <a:r>
              <a:rPr lang="en-US" sz="4000" b="1" dirty="0" smtClean="0">
                <a:solidFill>
                  <a:srgbClr val="008A3E"/>
                </a:solidFill>
              </a:rPr>
              <a:t>20</a:t>
            </a:r>
            <a:endParaRPr lang="sr-Latn-CS" sz="4000" dirty="0">
              <a:solidFill>
                <a:prstClr val="black"/>
              </a:solidFill>
            </a:endParaRPr>
          </a:p>
        </p:txBody>
      </p:sp>
      <p:sp>
        <p:nvSpPr>
          <p:cNvPr id="7" name="Чувар места за садржај 2"/>
          <p:cNvSpPr txBox="1">
            <a:spLocks/>
          </p:cNvSpPr>
          <p:nvPr/>
        </p:nvSpPr>
        <p:spPr>
          <a:xfrm>
            <a:off x="5096607" y="4381497"/>
            <a:ext cx="1227993" cy="68580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r-Cyrl-CS" sz="4000" b="1" dirty="0" smtClean="0">
                <a:solidFill>
                  <a:srgbClr val="008A3E"/>
                </a:solidFill>
              </a:rPr>
              <a:t>  </a:t>
            </a:r>
            <a:r>
              <a:rPr lang="en-US" sz="4000" b="1" dirty="0" smtClean="0">
                <a:solidFill>
                  <a:srgbClr val="008A3E"/>
                </a:solidFill>
              </a:rPr>
              <a:t>1</a:t>
            </a:r>
            <a:r>
              <a:rPr lang="sr-Cyrl-CS" sz="4000" b="1" dirty="0">
                <a:solidFill>
                  <a:srgbClr val="008A3E"/>
                </a:solidFill>
              </a:rPr>
              <a:t>0</a:t>
            </a:r>
            <a:endParaRPr lang="sr-Latn-CS" sz="4000" dirty="0">
              <a:solidFill>
                <a:prstClr val="black"/>
              </a:solidFill>
            </a:endParaRPr>
          </a:p>
        </p:txBody>
      </p:sp>
      <p:sp>
        <p:nvSpPr>
          <p:cNvPr id="8" name="Чувар места за садржај 2"/>
          <p:cNvSpPr txBox="1">
            <a:spLocks/>
          </p:cNvSpPr>
          <p:nvPr/>
        </p:nvSpPr>
        <p:spPr>
          <a:xfrm>
            <a:off x="7373471" y="3467101"/>
            <a:ext cx="1354015" cy="68580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r-Cyrl-CS" sz="4000" b="1" dirty="0" smtClean="0">
                <a:solidFill>
                  <a:srgbClr val="008A3E"/>
                </a:solidFill>
              </a:rPr>
              <a:t>=30</a:t>
            </a:r>
            <a:endParaRPr lang="sr-Latn-CS" sz="4000" dirty="0">
              <a:solidFill>
                <a:prstClr val="black"/>
              </a:solidFill>
            </a:endParaRPr>
          </a:p>
        </p:txBody>
      </p:sp>
      <p:sp>
        <p:nvSpPr>
          <p:cNvPr id="9" name="Чувар места за садржај 2"/>
          <p:cNvSpPr txBox="1">
            <a:spLocks noGrp="1"/>
          </p:cNvSpPr>
          <p:nvPr>
            <p:ph type="title"/>
          </p:nvPr>
        </p:nvSpPr>
        <p:spPr>
          <a:xfrm>
            <a:off x="1066800" y="228600"/>
            <a:ext cx="3733800" cy="11430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r-Cyrl-CS" dirty="0" smtClean="0"/>
              <a:t>     Или овако!</a:t>
            </a:r>
          </a:p>
        </p:txBody>
      </p:sp>
      <p:sp>
        <p:nvSpPr>
          <p:cNvPr id="10" name="Стрелица надесно 9"/>
          <p:cNvSpPr/>
          <p:nvPr/>
        </p:nvSpPr>
        <p:spPr>
          <a:xfrm rot="5400000">
            <a:off x="5025035" y="505791"/>
            <a:ext cx="1219200" cy="969619"/>
          </a:xfrm>
          <a:prstGeom prst="rightArrow">
            <a:avLst>
              <a:gd name="adj1" fmla="val 50000"/>
              <a:gd name="adj2" fmla="val 18069"/>
            </a:avLst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CS" b="1" dirty="0" smtClean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Чувар места за садржај 2"/>
          <p:cNvSpPr txBox="1">
            <a:spLocks/>
          </p:cNvSpPr>
          <p:nvPr/>
        </p:nvSpPr>
        <p:spPr>
          <a:xfrm>
            <a:off x="6467690" y="3485030"/>
            <a:ext cx="613764" cy="68580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r-Cyrl-CS" sz="4000" b="1" dirty="0" smtClean="0">
                <a:solidFill>
                  <a:srgbClr val="008A3E"/>
                </a:solidFill>
              </a:rPr>
              <a:t> +</a:t>
            </a:r>
            <a:endParaRPr lang="sr-Latn-CS" sz="4000" dirty="0">
              <a:solidFill>
                <a:prstClr val="black"/>
              </a:solidFill>
            </a:endParaRPr>
          </a:p>
        </p:txBody>
      </p:sp>
      <p:sp>
        <p:nvSpPr>
          <p:cNvPr id="12" name="Стрелица надесно 11"/>
          <p:cNvSpPr/>
          <p:nvPr/>
        </p:nvSpPr>
        <p:spPr>
          <a:xfrm rot="19036183">
            <a:off x="2063344" y="2974474"/>
            <a:ext cx="685800" cy="228600"/>
          </a:xfrm>
          <a:prstGeom prst="rightArrow">
            <a:avLst>
              <a:gd name="adj1" fmla="val 50000"/>
              <a:gd name="adj2" fmla="val 18069"/>
            </a:avLst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CS" b="1" dirty="0" smtClean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Стрелица надесно 12"/>
          <p:cNvSpPr/>
          <p:nvPr/>
        </p:nvSpPr>
        <p:spPr>
          <a:xfrm rot="2129317">
            <a:off x="2096978" y="4548764"/>
            <a:ext cx="685800" cy="228600"/>
          </a:xfrm>
          <a:prstGeom prst="rightArrow">
            <a:avLst>
              <a:gd name="adj1" fmla="val 50000"/>
              <a:gd name="adj2" fmla="val 18069"/>
            </a:avLst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CS" b="1" dirty="0" smtClean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Стрелица надесно 13"/>
          <p:cNvSpPr/>
          <p:nvPr/>
        </p:nvSpPr>
        <p:spPr>
          <a:xfrm rot="2129317">
            <a:off x="6445281" y="2974474"/>
            <a:ext cx="685800" cy="228600"/>
          </a:xfrm>
          <a:prstGeom prst="rightArrow">
            <a:avLst>
              <a:gd name="adj1" fmla="val 50000"/>
              <a:gd name="adj2" fmla="val 18069"/>
            </a:avLst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CS" b="1" dirty="0" smtClean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Стрелица надесно 14"/>
          <p:cNvSpPr/>
          <p:nvPr/>
        </p:nvSpPr>
        <p:spPr>
          <a:xfrm rot="19036183">
            <a:off x="6390506" y="4469534"/>
            <a:ext cx="685800" cy="228600"/>
          </a:xfrm>
          <a:prstGeom prst="rightArrow">
            <a:avLst>
              <a:gd name="adj1" fmla="val 50000"/>
              <a:gd name="adj2" fmla="val 18069"/>
            </a:avLst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CS" b="1" dirty="0" smtClean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00415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  <p:bldP spid="5" grpId="0" animBg="1"/>
      <p:bldP spid="6" grpId="0" animBg="1"/>
      <p:bldP spid="7" grpId="0" animBg="1"/>
      <p:bldP spid="8" grpId="0" animBg="1"/>
      <p:bldP spid="9" grpId="0" build="p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>
                <a:solidFill>
                  <a:srgbClr val="00B050"/>
                </a:solidFill>
              </a:rPr>
              <a:t>Задатак:</a:t>
            </a:r>
            <a:endParaRPr lang="sr-Latn-CS" dirty="0">
              <a:solidFill>
                <a:srgbClr val="00B050"/>
              </a:solidFill>
            </a:endParaRPr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457200" y="1357281"/>
            <a:ext cx="8305800" cy="130971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Ma</a:t>
            </a:r>
            <a:r>
              <a:rPr lang="sr-Cyrl-CS" b="1" dirty="0" smtClean="0">
                <a:solidFill>
                  <a:srgbClr val="00B050"/>
                </a:solidFill>
              </a:rPr>
              <a:t>ма нам је дала 160 динара, а тата 80.</a:t>
            </a:r>
          </a:p>
          <a:p>
            <a:pPr marL="0" indent="0">
              <a:buNone/>
            </a:pPr>
            <a:r>
              <a:rPr lang="sr-Cyrl-CS" b="1" dirty="0" smtClean="0">
                <a:solidFill>
                  <a:srgbClr val="00B050"/>
                </a:solidFill>
              </a:rPr>
              <a:t>По колико новца смо поделили сестра и ја?</a:t>
            </a:r>
            <a:endParaRPr lang="sr-Latn-CS" b="1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3505200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3600" b="1" dirty="0" smtClean="0">
                <a:solidFill>
                  <a:srgbClr val="0070C0"/>
                </a:solidFill>
              </a:rPr>
              <a:t>(160 +80) : 2 =?</a:t>
            </a:r>
            <a:endParaRPr lang="sr-Latn-CS" sz="36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1884" y="4343400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3600" b="1" dirty="0" smtClean="0">
                <a:solidFill>
                  <a:srgbClr val="0070C0"/>
                </a:solidFill>
              </a:rPr>
              <a:t> 160 : 2  </a:t>
            </a:r>
            <a:r>
              <a:rPr lang="sr-Cyrl-CS" sz="3600" b="1" dirty="0">
                <a:solidFill>
                  <a:srgbClr val="0070C0"/>
                </a:solidFill>
              </a:rPr>
              <a:t>+ </a:t>
            </a:r>
            <a:r>
              <a:rPr lang="sr-Cyrl-CS" sz="3600" b="1" dirty="0" smtClean="0">
                <a:solidFill>
                  <a:srgbClr val="0070C0"/>
                </a:solidFill>
              </a:rPr>
              <a:t> 80 : 2=</a:t>
            </a:r>
            <a:endParaRPr lang="sr-Latn-CS" sz="3600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4428" y="5105399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3600" b="1" dirty="0" smtClean="0">
                <a:solidFill>
                  <a:srgbClr val="0070C0"/>
                </a:solidFill>
              </a:rPr>
              <a:t>80 + 40 = 120</a:t>
            </a:r>
            <a:endParaRPr lang="sr-Latn-CS" sz="3600" b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8214" y="5892554"/>
            <a:ext cx="8157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3600" b="1" dirty="0" smtClean="0">
                <a:solidFill>
                  <a:srgbClr val="0070C0"/>
                </a:solidFill>
              </a:rPr>
              <a:t>По 120 динара</a:t>
            </a:r>
            <a:endParaRPr lang="sr-Latn-CS" sz="3600" b="1" dirty="0">
              <a:solidFill>
                <a:srgbClr val="0070C0"/>
              </a:solidFill>
            </a:endParaRPr>
          </a:p>
        </p:txBody>
      </p:sp>
      <p:sp>
        <p:nvSpPr>
          <p:cNvPr id="11" name="Правоугаоник 10"/>
          <p:cNvSpPr/>
          <p:nvPr/>
        </p:nvSpPr>
        <p:spPr>
          <a:xfrm>
            <a:off x="990600" y="4876800"/>
            <a:ext cx="1258969" cy="1129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12" name="Правоугаоник 11"/>
          <p:cNvSpPr/>
          <p:nvPr/>
        </p:nvSpPr>
        <p:spPr>
          <a:xfrm>
            <a:off x="2819400" y="4890655"/>
            <a:ext cx="1258969" cy="1129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pic>
        <p:nvPicPr>
          <p:cNvPr id="1026" name="Picture 2" descr="I:\м.т.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3854" y="6386485"/>
            <a:ext cx="885825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Закривљена стрелица нагоре 12"/>
          <p:cNvSpPr/>
          <p:nvPr/>
        </p:nvSpPr>
        <p:spPr>
          <a:xfrm>
            <a:off x="1620084" y="4038600"/>
            <a:ext cx="1656516" cy="304800"/>
          </a:xfrm>
          <a:prstGeom prst="curvedUpArrow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>
              <a:solidFill>
                <a:schemeClr val="tx1"/>
              </a:solidFill>
            </a:endParaRPr>
          </a:p>
        </p:txBody>
      </p:sp>
      <p:sp>
        <p:nvSpPr>
          <p:cNvPr id="14" name="Закривљена стрелица надоле 13"/>
          <p:cNvSpPr/>
          <p:nvPr/>
        </p:nvSpPr>
        <p:spPr>
          <a:xfrm>
            <a:off x="2362200" y="3352800"/>
            <a:ext cx="838200" cy="228600"/>
          </a:xfrm>
          <a:prstGeom prst="curved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148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5" grpId="0"/>
      <p:bldP spid="6" grpId="0"/>
      <p:bldP spid="7" grpId="0"/>
      <p:bldP spid="8" grpId="0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Чувар места за садржај 4"/>
          <p:cNvSpPr>
            <a:spLocks noGrp="1"/>
          </p:cNvSpPr>
          <p:nvPr>
            <p:ph idx="1"/>
          </p:nvPr>
        </p:nvSpPr>
        <p:spPr>
          <a:xfrm>
            <a:off x="1802652" y="1600200"/>
            <a:ext cx="553869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CS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 Р А Ј !</a:t>
            </a:r>
            <a:endParaRPr lang="sr-Cyrl-CS" sz="9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Поднаслов 2"/>
          <p:cNvSpPr txBox="1">
            <a:spLocks/>
          </p:cNvSpPr>
          <p:nvPr/>
        </p:nvSpPr>
        <p:spPr>
          <a:xfrm>
            <a:off x="7848600" y="6172200"/>
            <a:ext cx="990600" cy="533400"/>
          </a:xfrm>
          <a:prstGeom prst="rect">
            <a:avLst/>
          </a:prstGeom>
          <a:gradFill rotWithShape="1">
            <a:gsLst>
              <a:gs pos="0">
                <a:srgbClr val="4BACC6">
                  <a:shade val="51000"/>
                  <a:satMod val="130000"/>
                </a:srgbClr>
              </a:gs>
              <a:gs pos="80000">
                <a:srgbClr val="4BACC6">
                  <a:shade val="93000"/>
                  <a:satMod val="130000"/>
                </a:srgbClr>
              </a:gs>
              <a:gs pos="100000">
                <a:srgbClr val="4BACC6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r-Cyrl-CS" sz="3200" b="0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М.Т.</a:t>
            </a:r>
            <a:endParaRPr kumimoji="0" lang="sr-Latn-CS" sz="32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1063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тема">
  <a:themeElements>
    <a:clrScheme name="Канцелариј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анцелариј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нцелариј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резентация БУКВЫ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тема">
  <a:themeElements>
    <a:clrScheme name="Канцелариј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анцелариј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нцелариј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147</Words>
  <Application>Microsoft Office PowerPoint</Application>
  <PresentationFormat>Пројекција на екрану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Наслови слајдова</vt:lpstr>
      </vt:variant>
      <vt:variant>
        <vt:i4>6</vt:i4>
      </vt:variant>
    </vt:vector>
  </HeadingPairs>
  <TitlesOfParts>
    <vt:vector size="9" baseType="lpstr">
      <vt:lpstr>Office тема</vt:lpstr>
      <vt:lpstr>Презентация БУКВЫ</vt:lpstr>
      <vt:lpstr>1_Office тема</vt:lpstr>
      <vt:lpstr>Дељење збира бројем</vt:lpstr>
      <vt:lpstr>PowerPoint презентација</vt:lpstr>
      <vt:lpstr>PowerPoint презентација</vt:lpstr>
      <vt:lpstr>     Или овако!</vt:lpstr>
      <vt:lpstr>Задатак:</vt:lpstr>
      <vt:lpstr>PowerPoint презентација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презентација</dc:title>
  <dc:creator>mt</dc:creator>
  <cp:lastModifiedBy>mt</cp:lastModifiedBy>
  <cp:revision>13</cp:revision>
  <dcterms:created xsi:type="dcterms:W3CDTF">2013-01-02T16:36:53Z</dcterms:created>
  <dcterms:modified xsi:type="dcterms:W3CDTF">2013-01-04T18:59:36Z</dcterms:modified>
</cp:coreProperties>
</file>