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</p:sldMasterIdLst>
  <p:sldIdLst>
    <p:sldId id="256" r:id="rId4"/>
    <p:sldId id="260" r:id="rId5"/>
    <p:sldId id="269" r:id="rId6"/>
    <p:sldId id="268" r:id="rId7"/>
    <p:sldId id="267" r:id="rId8"/>
    <p:sldId id="262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C6FF"/>
    <a:srgbClr val="9933FF"/>
    <a:srgbClr val="FF3399"/>
    <a:srgbClr val="FFD347"/>
    <a:srgbClr val="FFE38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Умерени стил 2 – Наглашавање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94660"/>
  </p:normalViewPr>
  <p:slideViewPr>
    <p:cSldViewPr>
      <p:cViewPr>
        <p:scale>
          <a:sx n="115" d="100"/>
          <a:sy n="115" d="100"/>
        </p:scale>
        <p:origin x="-8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27.1.2013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015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27.1.2013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6396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27.1.2013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95147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60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470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3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01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731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745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80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2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27.1.2013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56006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925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605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7512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520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69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259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210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719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77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9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27.1.2013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02090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23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5693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98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50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27.1.2013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4386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27.1.2013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792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27.1.2013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110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27.1.2013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6764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27.1.2013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2419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27.1.2013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756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/>
              <a:t>27.1.2013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8129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76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27.1.2013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4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aslacak.weebly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10" Type="http://schemas.microsoft.com/office/2007/relationships/hdphoto" Target="../media/hdphoto4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aslacak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8001000" y="6096000"/>
            <a:ext cx="1066800" cy="685800"/>
          </a:xfrm>
        </p:spPr>
        <p:txBody>
          <a:bodyPr>
            <a:normAutofit/>
          </a:bodyPr>
          <a:lstStyle/>
          <a:p>
            <a:r>
              <a:rPr lang="sr-Cyrl-CS" sz="1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М.Т</a:t>
            </a:r>
            <a:r>
              <a:rPr lang="sr-Cyrl-CS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sr-Latn-CS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Коцка 3"/>
          <p:cNvSpPr/>
          <p:nvPr/>
        </p:nvSpPr>
        <p:spPr>
          <a:xfrm>
            <a:off x="1075099" y="1799376"/>
            <a:ext cx="1600200" cy="144780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Коцка 6"/>
          <p:cNvSpPr/>
          <p:nvPr/>
        </p:nvSpPr>
        <p:spPr>
          <a:xfrm>
            <a:off x="2514600" y="1075476"/>
            <a:ext cx="1600200" cy="1447800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Коцка 7"/>
          <p:cNvSpPr/>
          <p:nvPr/>
        </p:nvSpPr>
        <p:spPr>
          <a:xfrm>
            <a:off x="3910343" y="1799376"/>
            <a:ext cx="1600200" cy="144780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Коцка 8"/>
          <p:cNvSpPr/>
          <p:nvPr/>
        </p:nvSpPr>
        <p:spPr>
          <a:xfrm>
            <a:off x="5334000" y="1042280"/>
            <a:ext cx="1600200" cy="1447800"/>
          </a:xfrm>
          <a:prstGeom prst="cube">
            <a:avLst/>
          </a:prstGeo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sr-Cyrl-C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Коцка 10"/>
          <p:cNvSpPr/>
          <p:nvPr/>
        </p:nvSpPr>
        <p:spPr>
          <a:xfrm>
            <a:off x="6781800" y="1752600"/>
            <a:ext cx="1600200" cy="1447800"/>
          </a:xfrm>
          <a:prstGeom prst="cube">
            <a:avLst/>
          </a:prstGeom>
          <a:solidFill>
            <a:srgbClr val="25C6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Наслов 11"/>
          <p:cNvSpPr>
            <a:spLocks noGrp="1"/>
          </p:cNvSpPr>
          <p:nvPr>
            <p:ph type="ctrTitle"/>
          </p:nvPr>
        </p:nvSpPr>
        <p:spPr>
          <a:xfrm>
            <a:off x="2133600" y="3429000"/>
            <a:ext cx="5325701" cy="1470025"/>
          </a:xfrm>
          <a:prstGeom prst="cub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25C6FF"/>
                </a:solidFill>
              </a:rPr>
              <a:t>3.РАЗРЕД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25C6FF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762000" y="5334000"/>
            <a:ext cx="7467600" cy="11430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25C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ДЕЉЕЊЕ     СА  ОСТАТКОМ</a:t>
            </a:r>
            <a:endParaRPr lang="sr-Latn-C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25C6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500" b="0" i="0" u="none" strike="noStrike" cap="none" normalizeH="0" baseline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http://maslacak.weebly.com/</a:t>
            </a:r>
            <a:endParaRPr kumimoji="0" lang="sr-Latn-R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5" name="Слика 13" descr="Опис: D:\za sajt\GTD ep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81000"/>
            <a:ext cx="4191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наставни материјали</a:t>
            </a: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16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/>
          <a:lstStyle/>
          <a:p>
            <a:r>
              <a:rPr lang="sr-Cyrl-CS" b="1" dirty="0" smtClean="0">
                <a:solidFill>
                  <a:srgbClr val="0070C0"/>
                </a:solidFill>
              </a:rPr>
              <a:t>14   </a:t>
            </a:r>
            <a:r>
              <a:rPr lang="sr-Cyrl-CS" sz="5400" b="1" dirty="0" smtClean="0">
                <a:solidFill>
                  <a:srgbClr val="0070C0"/>
                </a:solidFill>
                <a:latin typeface="Arial"/>
                <a:cs typeface="Arial"/>
              </a:rPr>
              <a:t>:</a:t>
            </a:r>
            <a:r>
              <a:rPr lang="sr-Cyrl-CS" sz="3600" b="1" dirty="0" smtClean="0">
                <a:solidFill>
                  <a:srgbClr val="0070C0"/>
                </a:solidFill>
                <a:latin typeface="Arial"/>
                <a:cs typeface="Arial"/>
              </a:rPr>
              <a:t>   </a:t>
            </a:r>
            <a:r>
              <a:rPr lang="sr-Cyrl-CS" b="1" dirty="0" smtClean="0">
                <a:solidFill>
                  <a:srgbClr val="0070C0"/>
                </a:solidFill>
              </a:rPr>
              <a:t>3 = 4…остају 2!</a:t>
            </a:r>
            <a:endParaRPr lang="sr-Latn-CS" b="1" dirty="0">
              <a:solidFill>
                <a:srgbClr val="0070C0"/>
              </a:solidFill>
            </a:endParaRPr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1619250" y="533400"/>
            <a:ext cx="638175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b="1" dirty="0" smtClean="0">
                <a:solidFill>
                  <a:srgbClr val="25C6FF"/>
                </a:solidFill>
              </a:rPr>
              <a:t>КАКО ДА ПОДЕЛИМО СА ДРУГОВИМА БОМБОНЕ КАДА УВЕК ОСТАЈЕ НЕКОЛИКО БЕМБОНА?</a:t>
            </a:r>
          </a:p>
        </p:txBody>
      </p:sp>
      <p:sp>
        <p:nvSpPr>
          <p:cNvPr id="6" name="Чувар места за садржај 2"/>
          <p:cNvSpPr txBox="1">
            <a:spLocks/>
          </p:cNvSpPr>
          <p:nvPr/>
        </p:nvSpPr>
        <p:spPr>
          <a:xfrm>
            <a:off x="1381125" y="4724400"/>
            <a:ext cx="6858000" cy="11488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CS" b="1" dirty="0" smtClean="0">
                <a:solidFill>
                  <a:srgbClr val="25C6FF"/>
                </a:solidFill>
              </a:rPr>
              <a:t>Овакво дељење се назива 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25C6FF"/>
                </a:solidFill>
              </a:rPr>
              <a:t>дељење са остатком</a:t>
            </a:r>
          </a:p>
          <a:p>
            <a:pPr marL="0" indent="0">
              <a:buNone/>
            </a:pPr>
            <a:endParaRPr lang="sr-Cyrl-CS" b="1" dirty="0" smtClean="0">
              <a:solidFill>
                <a:srgbClr val="25C6FF"/>
              </a:solidFill>
            </a:endParaRPr>
          </a:p>
          <a:p>
            <a:pPr marL="0" indent="0">
              <a:buNone/>
            </a:pPr>
            <a:endParaRPr lang="sr-Cyrl-CS" b="1" dirty="0" smtClean="0">
              <a:solidFill>
                <a:srgbClr val="25C6FF"/>
              </a:solidFill>
            </a:endParaRPr>
          </a:p>
          <a:p>
            <a:pPr marL="0" indent="0">
              <a:buNone/>
            </a:pPr>
            <a:endParaRPr lang="sr-Cyrl-CS" b="1" dirty="0">
              <a:solidFill>
                <a:srgbClr val="25C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2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5400" cy="6397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smtClean="0"/>
              <a:t>Ка</a:t>
            </a:r>
            <a:r>
              <a:rPr lang="sr-Cyrl-CS"/>
              <a:t>к</a:t>
            </a:r>
            <a:r>
              <a:rPr lang="sr-Cyrl-CS" smtClean="0"/>
              <a:t>о </a:t>
            </a:r>
            <a:r>
              <a:rPr lang="sr-Cyrl-CS" dirty="0" smtClean="0"/>
              <a:t>поделити?</a:t>
            </a:r>
            <a:endParaRPr lang="sr-Latn-CS" dirty="0"/>
          </a:p>
        </p:txBody>
      </p:sp>
      <p:pic>
        <p:nvPicPr>
          <p:cNvPr id="6" name="Слика 5" descr="D:\3.clip art sa laptopa\DEC I DEV ZA ZADATAK.bmp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09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1143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Чувар места за садржај 9" descr="D:\3.clip art sa laptopa\Kopija od DEC I DEV 2 ZA ZAD.bmp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8387" y1="91775" x2="22581" y2="97835"/>
                        <a14:foregroundMark x1="44516" y1="97835" x2="85161" y2="94372"/>
                        <a14:foregroundMark x1="25161" y1="48485" x2="12258" y2="54545"/>
                        <a14:foregroundMark x1="12903" y1="54113" x2="10323" y2="60173"/>
                        <a14:foregroundMark x1="10968" y1="61039" x2="30323" y2="63203"/>
                        <a14:foregroundMark x1="70323" y1="52814" x2="76774" y2="56277"/>
                        <a14:foregroundMark x1="77419" y1="56710" x2="84516" y2="48485"/>
                        <a14:foregroundMark x1="84516" y1="48918" x2="96774" y2="51948"/>
                        <a14:foregroundMark x1="96774" y1="51515" x2="98710" y2="47186"/>
                        <a14:foregroundMark x1="89032" y1="42424" x2="85161" y2="36364"/>
                        <a14:foregroundMark x1="83871" y1="38095" x2="79355" y2="38528"/>
                        <a14:foregroundMark x1="80000" y1="39827" x2="82581" y2="42857"/>
                        <a14:foregroundMark x1="64516" y1="83983" x2="74194" y2="85281"/>
                        <a14:foregroundMark x1="74194" y1="85281" x2="82581" y2="91775"/>
                        <a14:foregroundMark x1="16774" y1="32468" x2="7742" y2="36797"/>
                        <a14:foregroundMark x1="7742" y1="36797" x2="10968" y2="40260"/>
                        <a14:foregroundMark x1="12903" y1="41558" x2="21935" y2="40693"/>
                        <a14:foregroundMark x1="80645" y1="22944" x2="93548" y2="294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4876800"/>
            <a:ext cx="1157288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Слика 18" descr="D:\3.clip art sa laptopa\DEC I DEV 2 ZA ZAD.bmp"/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954" y="4038600"/>
            <a:ext cx="1242646" cy="200977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Правоугаоник заобљених углова 19"/>
          <p:cNvSpPr/>
          <p:nvPr/>
        </p:nvSpPr>
        <p:spPr>
          <a:xfrm>
            <a:off x="7452946" y="5620483"/>
            <a:ext cx="9906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00800"/>
            <a:ext cx="1017587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авоугаоник заобљених углова 22"/>
          <p:cNvSpPr/>
          <p:nvPr/>
        </p:nvSpPr>
        <p:spPr>
          <a:xfrm>
            <a:off x="685800" y="2819400"/>
            <a:ext cx="9906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pic>
        <p:nvPicPr>
          <p:cNvPr id="25" name="Picture 3" descr="D:\b.jpeg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502" y="4267200"/>
            <a:ext cx="59531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D:\b.jpeg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131" y="3998485"/>
            <a:ext cx="59531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D:\b.jpeg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787" y="4267200"/>
            <a:ext cx="59531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D:\b.jpeg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558" y="3617485"/>
            <a:ext cx="59531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D:\b.jpeg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328011"/>
            <a:ext cx="59531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D:\b.jpeg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620" y="4535179"/>
            <a:ext cx="59531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D:\b.jpeg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350" y="3976501"/>
            <a:ext cx="59531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D:\b.jpeg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656" y="4090618"/>
            <a:ext cx="59531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D:\b.jpeg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801" y="3390166"/>
            <a:ext cx="59531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D:\b.jpeg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457" y="3771527"/>
            <a:ext cx="59531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D:\b.jpeg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684" y="3716576"/>
            <a:ext cx="59531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 descr="D:\b.jpeg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871" y="3653751"/>
            <a:ext cx="59531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D:\b.jpeg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943" y="3182997"/>
            <a:ext cx="59531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D:\b.jpeg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8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114" y="3305347"/>
            <a:ext cx="595313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743200" y="1905000"/>
            <a:ext cx="675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dirty="0" smtClean="0">
                <a:solidFill>
                  <a:srgbClr val="FF0000"/>
                </a:solidFill>
              </a:rPr>
              <a:t>4</a:t>
            </a:r>
            <a:endParaRPr lang="sr-Latn-CS" sz="36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06883" y="4681537"/>
            <a:ext cx="675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dirty="0" smtClean="0">
                <a:solidFill>
                  <a:srgbClr val="FF0000"/>
                </a:solidFill>
              </a:rPr>
              <a:t>4</a:t>
            </a:r>
            <a:endParaRPr lang="sr-Latn-CS" sz="36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92596" y="4320796"/>
            <a:ext cx="675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dirty="0" smtClean="0">
                <a:solidFill>
                  <a:srgbClr val="FF0000"/>
                </a:solidFill>
              </a:rPr>
              <a:t>4</a:t>
            </a:r>
            <a:endParaRPr lang="sr-Latn-CS" sz="36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99102" y="2490198"/>
            <a:ext cx="3231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rgbClr val="FF0000"/>
                </a:solidFill>
              </a:rPr>
              <a:t>Остатак</a:t>
            </a:r>
            <a:r>
              <a:rPr lang="sr-Cyrl-CS" sz="3600" dirty="0" smtClean="0">
                <a:solidFill>
                  <a:srgbClr val="FF0000"/>
                </a:solidFill>
              </a:rPr>
              <a:t> 2</a:t>
            </a:r>
            <a:endParaRPr lang="sr-Latn-C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89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C -0.0099 -0.0081 -0.02743 -0.02152 -0.03455 -0.03588 C -0.04132 -0.04977 -0.04722 -0.06435 -0.05382 -0.07824 C -0.06042 -0.09213 -0.07014 -0.10277 -0.07691 -0.11666 C -0.07899 -0.12569 -0.08524 -0.13333 -0.08941 -0.14097 C -0.09583 -0.15277 -0.10295 -0.16273 -0.10955 -0.1743 C -0.12448 -0.20046 -0.14045 -0.22615 -0.15382 -0.25393 C -0.15504 -0.25879 -0.15399 -0.25671 -0.1566 -0.26018 " pathEditMode="relative" ptsTypes="fffffff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C -0.0099 -0.0081 -0.02743 -0.02152 -0.03455 -0.03588 C -0.04132 -0.04977 -0.04722 -0.06435 -0.05382 -0.07824 C -0.06042 -0.09213 -0.07014 -0.10277 -0.07691 -0.11666 C -0.07899 -0.12569 -0.08524 -0.13333 -0.08941 -0.14097 C -0.09583 -0.15277 -0.10295 -0.16273 -0.10955 -0.1743 C -0.12448 -0.20046 -0.14045 -0.22615 -0.15382 -0.25393 C -0.15504 -0.25879 -0.15399 -0.25671 -0.1566 -0.26018 " pathEditMode="relative" ptsTypes="fffffffA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C -0.0099 -0.0081 -0.02743 -0.02152 -0.03455 -0.03588 C -0.04132 -0.04977 -0.04722 -0.06435 -0.05382 -0.07824 C -0.06042 -0.09213 -0.07014 -0.10277 -0.07691 -0.11666 C -0.07899 -0.12569 -0.08524 -0.13333 -0.08941 -0.14097 C -0.09583 -0.15277 -0.10295 -0.16273 -0.10955 -0.1743 C -0.12448 -0.20046 -0.14045 -0.22615 -0.15382 -0.25393 C -0.15504 -0.25879 -0.15399 -0.25671 -0.1566 -0.26018 " pathEditMode="relative" ptsTypes="fffffffA">
                                      <p:cBhvr>
                                        <p:cTn id="1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C -0.0099 -0.0081 -0.02743 -0.02152 -0.03455 -0.03588 C -0.04132 -0.04977 -0.04722 -0.06435 -0.05382 -0.07824 C -0.06042 -0.09213 -0.07014 -0.10277 -0.07691 -0.11666 C -0.07899 -0.12569 -0.08524 -0.13333 -0.08941 -0.14097 C -0.09583 -0.15277 -0.10295 -0.16273 -0.10955 -0.1743 C -0.12448 -0.20046 -0.14045 -0.22615 -0.15382 -0.25393 C -0.15504 -0.25879 -0.15399 -0.25671 -0.1566 -0.26018 " pathEditMode="relative" ptsTypes="fffffffA">
                                      <p:cBhvr>
                                        <p:cTn id="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C -0.01736 0.00695 -0.04792 0.01875 -0.06042 0.03148 C -0.07222 0.04352 -0.08246 0.05648 -0.09392 0.06875 C -0.10555 0.08079 -0.1224 0.09028 -0.13437 0.10255 C -0.13785 0.11042 -0.14878 0.11713 -0.15608 0.12385 C -0.16736 0.13426 -0.17969 0.14283 -0.19132 0.15301 C -0.21736 0.17616 -0.24514 0.19861 -0.26858 0.22315 C -0.27066 0.22732 -0.26875 0.22547 -0.27326 0.22871 " pathEditMode="relative" rAng="0" ptsTypes="fffffffA">
                                      <p:cBhvr>
                                        <p:cTn id="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1143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C -0.01736 0.00695 -0.04792 0.01875 -0.06042 0.03148 C -0.07222 0.04352 -0.08246 0.05648 -0.09392 0.06875 C -0.10555 0.08079 -0.1224 0.09028 -0.13437 0.10255 C -0.13785 0.11042 -0.14878 0.11713 -0.15608 0.12385 C -0.16736 0.13426 -0.17969 0.14283 -0.19132 0.15301 C -0.21736 0.17616 -0.24514 0.19861 -0.26858 0.22315 C -0.27066 0.22732 -0.26875 0.22547 -0.27326 0.22871 " pathEditMode="relative" rAng="0" ptsTypes="fffffffA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1143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C -0.01736 0.00695 -0.04792 0.01875 -0.06042 0.03148 C -0.07222 0.04352 -0.08246 0.05648 -0.09392 0.06875 C -0.10555 0.08079 -0.1224 0.09028 -0.13437 0.10255 C -0.13785 0.11042 -0.14878 0.11713 -0.15608 0.12385 C -0.16736 0.13426 -0.17969 0.14283 -0.19132 0.15301 C -0.21736 0.17616 -0.24514 0.19861 -0.26858 0.22315 C -0.27066 0.22732 -0.26875 0.22547 -0.27326 0.22871 " pathEditMode="relative" rAng="0" ptsTypes="fffffffA">
                                      <p:cBhvr>
                                        <p:cTn id="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1143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C -0.01736 0.00695 -0.04792 0.01875 -0.06042 0.03148 C -0.07222 0.04352 -0.08246 0.05648 -0.09392 0.06875 C -0.10555 0.08079 -0.1224 0.09028 -0.13437 0.10255 C -0.13785 0.11042 -0.14878 0.11713 -0.15608 0.12385 C -0.16736 0.13426 -0.17969 0.14283 -0.19132 0.15301 C -0.21736 0.17616 -0.24514 0.19861 -0.26858 0.22315 C -0.27066 0.22732 -0.26875 0.22547 -0.27326 0.22871 " pathEditMode="relative" rAng="0" ptsTypes="fffffffA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1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C 0.01545 0.00834 0.04253 0.02269 0.05364 0.0382 C 0.06423 0.05278 0.07343 0.06852 0.0835 0.08334 C 0.09392 0.09792 0.10885 0.10949 0.11962 0.12454 C 0.12274 0.13403 0.13246 0.14213 0.13889 0.15023 C 0.14896 0.16297 0.15989 0.17338 0.17031 0.18565 C 0.19357 0.21389 0.21823 0.24121 0.23906 0.27084 C 0.24097 0.27593 0.23923 0.27361 0.2434 0.27778 " pathEditMode="relative" rAng="0" ptsTypes="fffffffA">
                                      <p:cBhvr>
                                        <p:cTn id="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0" y="13889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C 0.01545 0.00834 0.04253 0.02269 0.05364 0.0382 C 0.06423 0.05278 0.07343 0.06852 0.0835 0.08334 C 0.09392 0.09792 0.10885 0.10949 0.11962 0.12454 C 0.12274 0.13403 0.13246 0.14213 0.13889 0.15023 C 0.14896 0.16297 0.15989 0.17338 0.17031 0.18565 C 0.19357 0.21389 0.21823 0.24121 0.23906 0.27084 C 0.24097 0.27593 0.23923 0.27361 0.2434 0.27778 " pathEditMode="relative" rAng="0" ptsTypes="fffffffA">
                                      <p:cBhvr>
                                        <p:cTn id="3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0" y="1388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C 0.01545 0.00834 0.04253 0.02269 0.05364 0.0382 C 0.06423 0.05278 0.07343 0.06852 0.0835 0.08334 C 0.09392 0.09792 0.10885 0.10949 0.11962 0.12454 C 0.12274 0.13403 0.13246 0.14213 0.13889 0.15023 C 0.14896 0.16297 0.15989 0.17338 0.17031 0.18565 C 0.19357 0.21389 0.21823 0.24121 0.23906 0.27084 C 0.24097 0.27593 0.23923 0.27361 0.2434 0.27778 " pathEditMode="relative" rAng="0" ptsTypes="fffffffA">
                                      <p:cBhvr>
                                        <p:cTn id="3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0" y="13889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C 0.01545 0.00834 0.04253 0.02269 0.05364 0.0382 C 0.06423 0.05278 0.07343 0.06852 0.0835 0.08334 C 0.09392 0.09792 0.10885 0.10949 0.11962 0.12454 C 0.12274 0.13403 0.13246 0.14213 0.13889 0.15023 C 0.14896 0.16297 0.15989 0.17338 0.17031 0.18565 C 0.19357 0.21389 0.21823 0.24121 0.23906 0.27084 C 0.24097 0.27593 0.23923 0.27361 0.2434 0.27778 " pathEditMode="relative" rAng="0" ptsTypes="fffffffA">
                                      <p:cBhvr>
                                        <p:cTn id="3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70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029832" y="3124200"/>
            <a:ext cx="7258050" cy="1143000"/>
          </a:xfrm>
        </p:spPr>
        <p:txBody>
          <a:bodyPr/>
          <a:lstStyle/>
          <a:p>
            <a:r>
              <a:rPr lang="sr-Cyrl-CS" b="1" dirty="0" smtClean="0">
                <a:solidFill>
                  <a:srgbClr val="9933FF"/>
                </a:solidFill>
              </a:rPr>
              <a:t>90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b="1" dirty="0" smtClean="0">
                <a:solidFill>
                  <a:srgbClr val="9933FF"/>
                </a:solidFill>
              </a:rPr>
              <a:t>4 = 20    и</a:t>
            </a:r>
            <a:r>
              <a:rPr lang="sr-Cyrl-CS" b="1" dirty="0" smtClean="0">
                <a:solidFill>
                  <a:srgbClr val="FF3399"/>
                </a:solidFill>
              </a:rPr>
              <a:t> остатак 10</a:t>
            </a:r>
            <a:endParaRPr lang="sr-Latn-CS" b="1" dirty="0">
              <a:solidFill>
                <a:srgbClr val="FF3399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219200" y="5314384"/>
            <a:ext cx="5943600" cy="126145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CS" dirty="0" smtClean="0"/>
              <a:t>Остатак мора увек бити</a:t>
            </a:r>
          </a:p>
          <a:p>
            <a:pPr marL="0" indent="0">
              <a:buNone/>
            </a:pPr>
            <a:r>
              <a:rPr lang="sr-Cyrl-CS" dirty="0" smtClean="0"/>
              <a:t> </a:t>
            </a:r>
            <a:r>
              <a:rPr lang="sr-Cyrl-CS" u="sng" dirty="0" smtClean="0"/>
              <a:t>мањи од  делиоца</a:t>
            </a:r>
            <a:r>
              <a:rPr lang="sr-Cyrl-CS" dirty="0" smtClean="0"/>
              <a:t>!</a:t>
            </a:r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1076608" y="381000"/>
            <a:ext cx="5791200" cy="8763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>
                <a:solidFill>
                  <a:prstClr val="white"/>
                </a:solidFill>
              </a:rPr>
              <a:t>Како делимо број?</a:t>
            </a:r>
          </a:p>
        </p:txBody>
      </p:sp>
      <p:sp>
        <p:nvSpPr>
          <p:cNvPr id="6" name="Наслов 1"/>
          <p:cNvSpPr txBox="1">
            <a:spLocks/>
          </p:cNvSpPr>
          <p:nvPr/>
        </p:nvSpPr>
        <p:spPr>
          <a:xfrm>
            <a:off x="228600" y="1752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9933FF"/>
                </a:solidFill>
              </a:rPr>
              <a:t>90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b="1" dirty="0" smtClean="0">
                <a:solidFill>
                  <a:srgbClr val="9933FF"/>
                </a:solidFill>
              </a:rPr>
              <a:t>4 =?</a:t>
            </a:r>
            <a:endParaRPr lang="sr-Latn-CS" b="1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5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5" grpId="0" build="p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Дељење са остатком</a:t>
            </a:r>
            <a:endParaRPr lang="sr-Latn-CS" dirty="0"/>
          </a:p>
        </p:txBody>
      </p:sp>
      <p:sp>
        <p:nvSpPr>
          <p:cNvPr id="5" name="TextBox 4"/>
          <p:cNvSpPr txBox="1"/>
          <p:nvPr/>
        </p:nvSpPr>
        <p:spPr>
          <a:xfrm>
            <a:off x="810282" y="2514600"/>
            <a:ext cx="475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 </a:t>
            </a:r>
            <a:r>
              <a:rPr lang="sr-Cyrl-CS" sz="3600" b="1" dirty="0" smtClean="0">
                <a:solidFill>
                  <a:srgbClr val="9933FF"/>
                </a:solidFill>
              </a:rPr>
              <a:t> 42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sz="3600" b="1" dirty="0">
                <a:solidFill>
                  <a:srgbClr val="9933FF"/>
                </a:solidFill>
              </a:rPr>
              <a:t>8</a:t>
            </a:r>
            <a:r>
              <a:rPr lang="sr-Cyrl-CS" sz="3600" b="1" dirty="0" smtClean="0">
                <a:solidFill>
                  <a:srgbClr val="9933FF"/>
                </a:solidFill>
              </a:rPr>
              <a:t> = 5  остатак 2</a:t>
            </a:r>
            <a:endParaRPr lang="sr-Latn-CS" sz="3600" b="1" dirty="0">
              <a:solidFill>
                <a:srgbClr val="9933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1421" y="3292464"/>
            <a:ext cx="475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 </a:t>
            </a:r>
            <a:r>
              <a:rPr lang="sr-Cyrl-CS" sz="3600" b="1" dirty="0" smtClean="0">
                <a:solidFill>
                  <a:srgbClr val="9933FF"/>
                </a:solidFill>
              </a:rPr>
              <a:t> 37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sz="3600" b="1" dirty="0" smtClean="0">
                <a:solidFill>
                  <a:srgbClr val="9933FF"/>
                </a:solidFill>
              </a:rPr>
              <a:t>5 = 7  остатак 2</a:t>
            </a:r>
            <a:endParaRPr lang="sr-Latn-CS" sz="3600" b="1" dirty="0">
              <a:solidFill>
                <a:srgbClr val="9933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1421" y="4089403"/>
            <a:ext cx="475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 </a:t>
            </a:r>
            <a:r>
              <a:rPr lang="sr-Cyrl-CS" sz="3600" b="1" dirty="0" smtClean="0">
                <a:solidFill>
                  <a:srgbClr val="9933FF"/>
                </a:solidFill>
              </a:rPr>
              <a:t> 70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sz="3600" b="1" dirty="0">
                <a:solidFill>
                  <a:srgbClr val="9933FF"/>
                </a:solidFill>
              </a:rPr>
              <a:t>8</a:t>
            </a:r>
            <a:r>
              <a:rPr lang="sr-Cyrl-CS" sz="3600" b="1" dirty="0" smtClean="0">
                <a:solidFill>
                  <a:srgbClr val="9933FF"/>
                </a:solidFill>
              </a:rPr>
              <a:t> = 8  остатак 6</a:t>
            </a:r>
            <a:endParaRPr lang="sr-Latn-CS" sz="3600" b="1" dirty="0">
              <a:solidFill>
                <a:srgbClr val="9933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4861969"/>
            <a:ext cx="475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 </a:t>
            </a:r>
            <a:r>
              <a:rPr lang="sr-Cyrl-CS" sz="3600" b="1" dirty="0" smtClean="0">
                <a:solidFill>
                  <a:srgbClr val="9933FF"/>
                </a:solidFill>
              </a:rPr>
              <a:t>50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sz="3600" b="1" dirty="0" smtClean="0">
                <a:solidFill>
                  <a:srgbClr val="9933FF"/>
                </a:solidFill>
              </a:rPr>
              <a:t>9 = 5  остатак 5</a:t>
            </a:r>
            <a:endParaRPr lang="sr-Latn-CS" sz="3600" b="1" dirty="0">
              <a:solidFill>
                <a:srgbClr val="9933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5508300"/>
            <a:ext cx="475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 </a:t>
            </a:r>
            <a:r>
              <a:rPr lang="sr-Cyrl-CS" sz="3600" b="1" dirty="0" smtClean="0">
                <a:solidFill>
                  <a:srgbClr val="9933FF"/>
                </a:solidFill>
              </a:rPr>
              <a:t>36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: </a:t>
            </a:r>
            <a:r>
              <a:rPr lang="sr-Cyrl-CS" sz="3600" b="1" dirty="0" smtClean="0">
                <a:solidFill>
                  <a:srgbClr val="9933FF"/>
                </a:solidFill>
              </a:rPr>
              <a:t>8 = 4  остатак 4</a:t>
            </a:r>
            <a:endParaRPr lang="sr-Latn-CS" sz="3600" b="1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0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548561"/>
            <a:ext cx="8229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C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25C6F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 Р А Ј</a:t>
            </a:r>
            <a:endParaRPr lang="sr-Latn-C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25C6FF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5684822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25C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М.Т.2013</a:t>
            </a:r>
            <a:r>
              <a:rPr lang="sr-Cyrl-CS" dirty="0" smtClean="0">
                <a:solidFill>
                  <a:srgbClr val="25C6FF"/>
                </a:solidFill>
              </a:rPr>
              <a:t>.</a:t>
            </a:r>
            <a:endParaRPr lang="sr-Latn-CS" dirty="0">
              <a:solidFill>
                <a:srgbClr val="25C6FF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500" b="0" i="0" u="none" strike="noStrike" cap="none" normalizeH="0" baseline="0" smtClean="0">
                <a:ln>
                  <a:noFill/>
                </a:ln>
                <a:solidFill>
                  <a:srgbClr val="E36C0A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http://maslacak.weebly.com/</a:t>
            </a:r>
            <a:endParaRPr kumimoji="0" lang="sr-Latn-R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2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9" name="Слика 13" descr="Опис: D:\za sajt\GTD ep2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3971"/>
            <a:ext cx="4191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6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наставни материјали</a:t>
            </a:r>
            <a:endParaRPr kumimoji="0" 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9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cetna matematiika 3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pocetna matematiika 3</Template>
  <TotalTime>179</TotalTime>
  <Words>135</Words>
  <Application>Microsoft Office PowerPoint</Application>
  <PresentationFormat>Пројекција на екрану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Наслови слајдова</vt:lpstr>
      </vt:variant>
      <vt:variant>
        <vt:i4>6</vt:i4>
      </vt:variant>
    </vt:vector>
  </HeadingPairs>
  <TitlesOfParts>
    <vt:vector size="9" baseType="lpstr">
      <vt:lpstr>pocetna matematiika 3</vt:lpstr>
      <vt:lpstr>3_Office тема</vt:lpstr>
      <vt:lpstr>4_Office тема</vt:lpstr>
      <vt:lpstr>3.РАЗРЕД</vt:lpstr>
      <vt:lpstr>14   :   3 = 4…остају 2!</vt:lpstr>
      <vt:lpstr>Како поделити?</vt:lpstr>
      <vt:lpstr>90 : 4 = 20    и остатак 10</vt:lpstr>
      <vt:lpstr>Дељење са остатком</vt:lpstr>
      <vt:lpstr>PowerPoint презентација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3.РАЗРЕД</dc:title>
  <dc:creator>mt</dc:creator>
  <cp:lastModifiedBy>mt</cp:lastModifiedBy>
  <cp:revision>17</cp:revision>
  <dcterms:created xsi:type="dcterms:W3CDTF">2013-01-05T12:17:56Z</dcterms:created>
  <dcterms:modified xsi:type="dcterms:W3CDTF">2013-01-27T08:47:44Z</dcterms:modified>
</cp:coreProperties>
</file>