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sldIdLst>
    <p:sldId id="256" r:id="rId3"/>
    <p:sldId id="268" r:id="rId4"/>
    <p:sldId id="274" r:id="rId5"/>
    <p:sldId id="273" r:id="rId6"/>
    <p:sldId id="262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47"/>
    <a:srgbClr val="25C6FF"/>
    <a:srgbClr val="9933FF"/>
    <a:srgbClr val="FF3399"/>
    <a:srgbClr val="FFE38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Умерени стил 2 – Наглашавање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0150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96396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9514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Cyrl-CS" smtClean="0"/>
              <a:t>Кликните и уредите стил поднаслова мастера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052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8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2598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0210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3719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707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599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2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56006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5693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6987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00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80209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443866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5" name="Чувар места за 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7" name="Чувар места за дату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8" name="Чувар места за подножје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Чувар места за број слај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16792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11025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567645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52419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Cyrl-CS" smtClean="0"/>
              <a:t>Кликните на икону да бисте додали слику</a:t>
            </a:r>
            <a:endParaRPr lang="sr-Latn-CS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Cyrl-CS" smtClean="0"/>
              <a:t>Уредите стил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75678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/>
              <a:t>14.1.2013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/>
              <a:t>‹#›</a:t>
            </a:fld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208129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2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наслов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Cyrl-CS" smtClean="0"/>
              <a:t>Кликните и уредите наслов</a:t>
            </a:r>
            <a:endParaRPr lang="sr-Latn-C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Cyrl-CS" smtClean="0"/>
              <a:t>Уредите стил текста мастера</a:t>
            </a:r>
          </a:p>
          <a:p>
            <a:pPr lvl="1"/>
            <a:r>
              <a:rPr lang="sr-Cyrl-CS" smtClean="0"/>
              <a:t>Други ниво</a:t>
            </a:r>
          </a:p>
          <a:p>
            <a:pPr lvl="2"/>
            <a:r>
              <a:rPr lang="sr-Cyrl-CS" smtClean="0"/>
              <a:t>Трећи ниво</a:t>
            </a:r>
          </a:p>
          <a:p>
            <a:pPr lvl="3"/>
            <a:r>
              <a:rPr lang="sr-Cyrl-CS" smtClean="0"/>
              <a:t>Четврти ниво</a:t>
            </a:r>
          </a:p>
          <a:p>
            <a:pPr lvl="4"/>
            <a:r>
              <a:rPr lang="sr-Cyrl-CS" smtClean="0"/>
              <a:t>Пети ниво</a:t>
            </a:r>
            <a:endParaRPr lang="sr-Latn-C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65BF-AF00-47CC-86C3-83675F6A5FD5}" type="datetimeFigureOut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14.1.2013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F8145-234C-42D6-9EF2-B71FC2A444C0}" type="slidenum">
              <a:rPr lang="sr-Latn-C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r-Latn-C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14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8001000" y="6096000"/>
            <a:ext cx="1066800" cy="685800"/>
          </a:xfrm>
        </p:spPr>
        <p:txBody>
          <a:bodyPr>
            <a:normAutofit/>
          </a:bodyPr>
          <a:lstStyle/>
          <a:p>
            <a:r>
              <a:rPr lang="sr-Cyrl-CS" sz="1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</a:t>
            </a:r>
            <a:r>
              <a:rPr lang="sr-Cyrl-CS" sz="1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sr-Latn-CS" sz="1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Коцка 3"/>
          <p:cNvSpPr/>
          <p:nvPr/>
        </p:nvSpPr>
        <p:spPr>
          <a:xfrm>
            <a:off x="1075099" y="1799376"/>
            <a:ext cx="1600200" cy="1447800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Коцка 6"/>
          <p:cNvSpPr/>
          <p:nvPr/>
        </p:nvSpPr>
        <p:spPr>
          <a:xfrm>
            <a:off x="2514600" y="1075476"/>
            <a:ext cx="1600200" cy="1447800"/>
          </a:xfrm>
          <a:prstGeom prst="cub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Коцка 7"/>
          <p:cNvSpPr/>
          <p:nvPr/>
        </p:nvSpPr>
        <p:spPr>
          <a:xfrm>
            <a:off x="3910343" y="1799376"/>
            <a:ext cx="1600200" cy="1447800"/>
          </a:xfrm>
          <a:prstGeom prst="cub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Коцка 8"/>
          <p:cNvSpPr/>
          <p:nvPr/>
        </p:nvSpPr>
        <p:spPr>
          <a:xfrm>
            <a:off x="5334000" y="1042280"/>
            <a:ext cx="1600200" cy="1447800"/>
          </a:xfrm>
          <a:prstGeom prst="cube">
            <a:avLst/>
          </a:prstGeom>
          <a:solidFill>
            <a:srgbClr val="FFFF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</a:t>
            </a:r>
            <a:r>
              <a:rPr lang="sr-Cyrl-C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Коцка 10"/>
          <p:cNvSpPr/>
          <p:nvPr/>
        </p:nvSpPr>
        <p:spPr>
          <a:xfrm>
            <a:off x="6781800" y="1752600"/>
            <a:ext cx="1600200" cy="1447800"/>
          </a:xfrm>
          <a:prstGeom prst="cube">
            <a:avLst/>
          </a:prstGeom>
          <a:solidFill>
            <a:srgbClr val="25C6FF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4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</a:t>
            </a:r>
            <a:r>
              <a:rPr lang="en-US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Наслов 11"/>
          <p:cNvSpPr>
            <a:spLocks noGrp="1"/>
          </p:cNvSpPr>
          <p:nvPr>
            <p:ph type="ctrTitle"/>
          </p:nvPr>
        </p:nvSpPr>
        <p:spPr>
          <a:xfrm>
            <a:off x="2133600" y="3429000"/>
            <a:ext cx="5325701" cy="1470025"/>
          </a:xfrm>
          <a:prstGeom prst="cub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CS" sz="4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</a:rPr>
              <a:t>3.РАЗРЕД</a:t>
            </a:r>
            <a:endParaRPr lang="sr-Latn-CS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C000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762000" y="5334000"/>
            <a:ext cx="7467600" cy="11430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ЗДРУЖИВАЊЕ ЧИНИЛАЦА</a:t>
            </a:r>
            <a:endParaRPr lang="sr-Latn-C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4161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9" grpId="0" animBg="1"/>
      <p:bldP spid="11" grpId="0" animBg="1"/>
      <p:bldP spid="1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52400" y="1856134"/>
            <a:ext cx="8229600" cy="1143000"/>
          </a:xfrm>
        </p:spPr>
        <p:txBody>
          <a:bodyPr/>
          <a:lstStyle/>
          <a:p>
            <a:r>
              <a:rPr lang="sr-Cyrl-CS" b="1" dirty="0" smtClean="0">
                <a:solidFill>
                  <a:srgbClr val="008A3E"/>
                </a:solidFill>
              </a:rPr>
              <a:t>(</a:t>
            </a:r>
            <a:r>
              <a:rPr lang="sr-Cyrl-CS" b="1" dirty="0" smtClean="0">
                <a:solidFill>
                  <a:srgbClr val="008A3E"/>
                </a:solidFill>
              </a:rPr>
              <a:t>5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b="1" dirty="0" smtClean="0">
                <a:solidFill>
                  <a:srgbClr val="008A3E"/>
                </a:solidFill>
              </a:rPr>
              <a:t>2) </a:t>
            </a:r>
            <a:r>
              <a:rPr lang="sr-Cyrl-CS" sz="3600" b="1" dirty="0">
                <a:solidFill>
                  <a:srgbClr val="008A3E"/>
                </a:solidFill>
                <a:latin typeface="Arial"/>
                <a:ea typeface="+mn-ea"/>
                <a:cs typeface="Arial"/>
              </a:rPr>
              <a:t>● </a:t>
            </a:r>
            <a:r>
              <a:rPr lang="sr-Cyrl-CS" b="1" dirty="0" smtClean="0">
                <a:solidFill>
                  <a:srgbClr val="008A3E"/>
                </a:solidFill>
              </a:rPr>
              <a:t>3 =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5334000"/>
            <a:ext cx="6324600" cy="126145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CS" sz="3800" dirty="0" smtClean="0">
                <a:solidFill>
                  <a:srgbClr val="FFC000"/>
                </a:solidFill>
              </a:rPr>
              <a:t>Први  чинилац  пута други,</a:t>
            </a:r>
          </a:p>
          <a:p>
            <a:pPr marL="0" indent="0">
              <a:buNone/>
            </a:pPr>
            <a:r>
              <a:rPr lang="sr-Cyrl-CS" sz="3800" dirty="0" smtClean="0">
                <a:solidFill>
                  <a:srgbClr val="FFC000"/>
                </a:solidFill>
              </a:rPr>
              <a:t>па пута преостали чинилац.</a:t>
            </a:r>
            <a:endParaRPr lang="sr-Cyrl-CS" sz="38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r-Cyrl-CS" dirty="0" smtClean="0"/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219200" y="228600"/>
            <a:ext cx="6248400" cy="1218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RS" sz="4000" dirty="0" smtClean="0">
                <a:solidFill>
                  <a:srgbClr val="FFC000"/>
                </a:solidFill>
              </a:rPr>
              <a:t>Дате чиниоце можемо множити овако:</a:t>
            </a:r>
            <a:endParaRPr lang="sr-Cyrl-CS" sz="4000" dirty="0" smtClean="0">
              <a:solidFill>
                <a:srgbClr val="FFC000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381000" y="3352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        10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008A3E"/>
                </a:solidFill>
              </a:rPr>
              <a:t>3 </a:t>
            </a:r>
            <a:r>
              <a:rPr lang="sr-Cyrl-CS" b="1" dirty="0" smtClean="0">
                <a:solidFill>
                  <a:srgbClr val="008A3E"/>
                </a:solidFill>
              </a:rPr>
              <a:t>= </a:t>
            </a:r>
            <a:r>
              <a:rPr lang="sr-Cyrl-CS" b="1" dirty="0" smtClean="0">
                <a:solidFill>
                  <a:srgbClr val="008A3E"/>
                </a:solidFill>
              </a:rPr>
              <a:t>30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14" name="Стрелица надоле 13"/>
          <p:cNvSpPr/>
          <p:nvPr/>
        </p:nvSpPr>
        <p:spPr>
          <a:xfrm rot="19638957">
            <a:off x="3195446" y="1479251"/>
            <a:ext cx="304800" cy="6354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Стрелица надоле 10"/>
          <p:cNvSpPr/>
          <p:nvPr/>
        </p:nvSpPr>
        <p:spPr>
          <a:xfrm>
            <a:off x="3722595" y="2786882"/>
            <a:ext cx="316005" cy="71831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384305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10" grpId="0"/>
      <p:bldP spid="14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152400" y="1856134"/>
            <a:ext cx="8229600" cy="1143000"/>
          </a:xfrm>
        </p:spPr>
        <p:txBody>
          <a:bodyPr>
            <a:normAutofit/>
          </a:bodyPr>
          <a:lstStyle/>
          <a:p>
            <a:r>
              <a:rPr lang="sr-Cyrl-CS" b="1" dirty="0" smtClean="0">
                <a:solidFill>
                  <a:srgbClr val="008A3E"/>
                </a:solidFill>
              </a:rPr>
              <a:t>5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 </a:t>
            </a:r>
            <a:r>
              <a:rPr lang="sr-Cyrl-CS" b="1" dirty="0">
                <a:solidFill>
                  <a:srgbClr val="008A3E"/>
                </a:solidFill>
              </a:rPr>
              <a:t>(2 </a:t>
            </a:r>
            <a:r>
              <a:rPr lang="sr-Cyrl-CS" sz="3600" b="1" dirty="0">
                <a:solidFill>
                  <a:srgbClr val="008A3E"/>
                </a:solidFill>
                <a:latin typeface="Arial"/>
                <a:ea typeface="+mn-ea"/>
                <a:cs typeface="Arial"/>
              </a:rPr>
              <a:t>● </a:t>
            </a:r>
            <a:r>
              <a:rPr lang="sr-Cyrl-CS" b="1" dirty="0" smtClean="0">
                <a:solidFill>
                  <a:srgbClr val="008A3E"/>
                </a:solidFill>
              </a:rPr>
              <a:t>3)=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1219200" y="4640942"/>
            <a:ext cx="6705600" cy="198845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sr-Cyrl-CS" sz="4000" dirty="0" smtClean="0">
                <a:solidFill>
                  <a:srgbClr val="FFC000"/>
                </a:solidFill>
              </a:rPr>
              <a:t>Први  чинилац  множимо са производом другог и трећег чиниоца.</a:t>
            </a:r>
            <a:endParaRPr lang="sr-Cyrl-CS" sz="4000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r-Cyrl-CS" sz="4000" dirty="0" smtClean="0"/>
          </a:p>
        </p:txBody>
      </p:sp>
      <p:sp>
        <p:nvSpPr>
          <p:cNvPr id="5" name="Чувар места за садржај 2"/>
          <p:cNvSpPr txBox="1">
            <a:spLocks/>
          </p:cNvSpPr>
          <p:nvPr/>
        </p:nvSpPr>
        <p:spPr>
          <a:xfrm>
            <a:off x="1219200" y="257629"/>
            <a:ext cx="6248400" cy="1218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sr-Cyrl-RS" sz="4000" dirty="0" smtClean="0">
                <a:solidFill>
                  <a:srgbClr val="FFC000"/>
                </a:solidFill>
              </a:rPr>
              <a:t>Дате чиниоце можемо множити и овако:</a:t>
            </a:r>
            <a:endParaRPr lang="sr-Cyrl-CS" sz="4000" dirty="0" smtClean="0">
              <a:solidFill>
                <a:srgbClr val="FFC000"/>
              </a:solidFill>
            </a:endParaRPr>
          </a:p>
        </p:txBody>
      </p:sp>
      <p:sp>
        <p:nvSpPr>
          <p:cNvPr id="10" name="Наслов 1"/>
          <p:cNvSpPr txBox="1">
            <a:spLocks/>
          </p:cNvSpPr>
          <p:nvPr/>
        </p:nvSpPr>
        <p:spPr>
          <a:xfrm>
            <a:off x="457200" y="3497943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CS" b="1" dirty="0" smtClean="0">
                <a:solidFill>
                  <a:srgbClr val="008A3E"/>
                </a:solidFill>
              </a:rPr>
              <a:t>        </a:t>
            </a:r>
            <a:r>
              <a:rPr lang="sr-Cyrl-CS" b="1" dirty="0" smtClean="0">
                <a:solidFill>
                  <a:srgbClr val="008A3E"/>
                </a:solidFill>
              </a:rPr>
              <a:t>5 </a:t>
            </a:r>
            <a:r>
              <a:rPr lang="sr-Cyrl-CS" sz="3600" b="1" dirty="0" smtClean="0">
                <a:solidFill>
                  <a:srgbClr val="008A3E"/>
                </a:solidFill>
                <a:latin typeface="Arial"/>
                <a:cs typeface="Arial"/>
              </a:rPr>
              <a:t>●</a:t>
            </a:r>
            <a:r>
              <a:rPr lang="sr-Cyrl-CS" b="1" dirty="0" smtClean="0">
                <a:solidFill>
                  <a:srgbClr val="008A3E"/>
                </a:solidFill>
              </a:rPr>
              <a:t> </a:t>
            </a:r>
            <a:r>
              <a:rPr lang="sr-Cyrl-CS" b="1" dirty="0" smtClean="0">
                <a:solidFill>
                  <a:srgbClr val="008A3E"/>
                </a:solidFill>
              </a:rPr>
              <a:t>6 </a:t>
            </a:r>
            <a:r>
              <a:rPr lang="sr-Cyrl-CS" b="1" dirty="0" smtClean="0">
                <a:solidFill>
                  <a:srgbClr val="008A3E"/>
                </a:solidFill>
              </a:rPr>
              <a:t>= </a:t>
            </a:r>
            <a:r>
              <a:rPr lang="sr-Cyrl-CS" b="1" dirty="0" smtClean="0">
                <a:solidFill>
                  <a:srgbClr val="008A3E"/>
                </a:solidFill>
              </a:rPr>
              <a:t>30</a:t>
            </a:r>
            <a:endParaRPr lang="sr-Latn-CS" b="1" dirty="0">
              <a:solidFill>
                <a:srgbClr val="008A3E"/>
              </a:solidFill>
            </a:endParaRPr>
          </a:p>
        </p:txBody>
      </p:sp>
      <p:sp>
        <p:nvSpPr>
          <p:cNvPr id="14" name="Стрелица надоле 13"/>
          <p:cNvSpPr/>
          <p:nvPr/>
        </p:nvSpPr>
        <p:spPr>
          <a:xfrm rot="19638957">
            <a:off x="3195446" y="1479251"/>
            <a:ext cx="304800" cy="635464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  <p:sp>
        <p:nvSpPr>
          <p:cNvPr id="11" name="Стрелица надоле 10"/>
          <p:cNvSpPr/>
          <p:nvPr/>
        </p:nvSpPr>
        <p:spPr>
          <a:xfrm>
            <a:off x="4724399" y="2895600"/>
            <a:ext cx="316005" cy="71831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04243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5" grpId="0" build="p" animBg="1"/>
      <p:bldP spid="10" grpId="0"/>
      <p:bldP spid="14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42323" y="968828"/>
            <a:ext cx="7417906" cy="255454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rgbClr val="FFC000"/>
                </a:solidFill>
              </a:rPr>
              <a:t>Производ се не мења ако помножимо два чиниоца,па добијени производ помножимо преосталим </a:t>
            </a:r>
            <a:r>
              <a:rPr lang="sr-Cyrl-CS" sz="4000" dirty="0">
                <a:solidFill>
                  <a:srgbClr val="FFC000"/>
                </a:solidFill>
              </a:rPr>
              <a:t>ч</a:t>
            </a:r>
            <a:r>
              <a:rPr lang="sr-Cyrl-CS" sz="4000" dirty="0" smtClean="0">
                <a:solidFill>
                  <a:srgbClr val="FFC000"/>
                </a:solidFill>
              </a:rPr>
              <a:t>иниоцем! </a:t>
            </a:r>
            <a:endParaRPr lang="sr-Latn-CS" sz="4000" dirty="0">
              <a:solidFill>
                <a:srgbClr val="FFC000"/>
              </a:solidFill>
            </a:endParaRPr>
          </a:p>
        </p:txBody>
      </p:sp>
      <p:pic>
        <p:nvPicPr>
          <p:cNvPr id="2" name="Слика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7667" y="3799111"/>
            <a:ext cx="1572562" cy="26778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Чувар места за садржај 2"/>
          <p:cNvSpPr txBox="1">
            <a:spLocks/>
          </p:cNvSpPr>
          <p:nvPr/>
        </p:nvSpPr>
        <p:spPr>
          <a:xfrm>
            <a:off x="964094" y="4419600"/>
            <a:ext cx="5589106" cy="121866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r-Latn-RS" sz="4800" dirty="0" smtClean="0">
                <a:solidFill>
                  <a:srgbClr val="FFC000"/>
                </a:solidFill>
              </a:rPr>
              <a:t>(a • b) </a:t>
            </a:r>
            <a:r>
              <a:rPr lang="sr-Latn-RS" sz="4800" dirty="0">
                <a:solidFill>
                  <a:srgbClr val="FFC000"/>
                </a:solidFill>
              </a:rPr>
              <a:t>•</a:t>
            </a:r>
            <a:r>
              <a:rPr lang="sr-Latn-RS" sz="4800" dirty="0" smtClean="0">
                <a:solidFill>
                  <a:srgbClr val="FFC000"/>
                </a:solidFill>
              </a:rPr>
              <a:t> c = a </a:t>
            </a:r>
            <a:r>
              <a:rPr lang="sr-Latn-RS" sz="4800" dirty="0">
                <a:solidFill>
                  <a:srgbClr val="FFC000"/>
                </a:solidFill>
              </a:rPr>
              <a:t>• (</a:t>
            </a:r>
            <a:r>
              <a:rPr lang="sr-Latn-RS" sz="4800" dirty="0" smtClean="0">
                <a:solidFill>
                  <a:srgbClr val="FFC000"/>
                </a:solidFill>
              </a:rPr>
              <a:t>b </a:t>
            </a:r>
            <a:r>
              <a:rPr lang="sr-Latn-RS" sz="4800" dirty="0">
                <a:solidFill>
                  <a:srgbClr val="FFC000"/>
                </a:solidFill>
              </a:rPr>
              <a:t>• </a:t>
            </a:r>
            <a:r>
              <a:rPr lang="sr-Latn-RS" sz="4800" dirty="0" smtClean="0">
                <a:solidFill>
                  <a:srgbClr val="FFC000"/>
                </a:solidFill>
              </a:rPr>
              <a:t>c</a:t>
            </a:r>
            <a:r>
              <a:rPr lang="sr-Latn-RS" sz="4800" dirty="0">
                <a:solidFill>
                  <a:srgbClr val="FFC000"/>
                </a:solidFill>
              </a:rPr>
              <a:t>)</a:t>
            </a:r>
            <a:r>
              <a:rPr lang="sr-Latn-RS" sz="4800" dirty="0" smtClean="0">
                <a:solidFill>
                  <a:srgbClr val="FFC000"/>
                </a:solidFill>
              </a:rPr>
              <a:t> </a:t>
            </a:r>
            <a:endParaRPr lang="sr-Cyrl-CS" sz="4800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952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7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2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548561"/>
            <a:ext cx="8229600" cy="4525963"/>
          </a:xfrm>
        </p:spPr>
        <p:txBody>
          <a:bodyPr>
            <a:normAutofit/>
          </a:bodyPr>
          <a:lstStyle/>
          <a:p>
            <a:r>
              <a:rPr lang="sr-Cyrl-C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9933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 Р А Ј</a:t>
            </a:r>
            <a:endParaRPr lang="sr-Latn-CS" sz="88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9933FF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889858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М.Т.2013</a:t>
            </a:r>
            <a:r>
              <a:rPr lang="sr-Cyrl-CS" dirty="0" smtClean="0"/>
              <a:t>.</a:t>
            </a:r>
            <a:endParaRPr lang="sr-Latn-CS" dirty="0"/>
          </a:p>
        </p:txBody>
      </p:sp>
    </p:spTree>
    <p:extLst>
      <p:ext uri="{BB962C8B-B14F-4D97-AF65-F5344CB8AC3E}">
        <p14:creationId xmlns:p14="http://schemas.microsoft.com/office/powerpoint/2010/main" val="162296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ocetna matematiika 3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Office тема">
  <a:themeElements>
    <a:clrScheme name="Канцелариј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анцелариј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нцелариј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pocetna matematiika 3</Template>
  <TotalTime>44</TotalTime>
  <Words>107</Words>
  <Application>Microsoft Office PowerPoint</Application>
  <PresentationFormat>Пројекција на екрану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Наслови слајдова</vt:lpstr>
      </vt:variant>
      <vt:variant>
        <vt:i4>5</vt:i4>
      </vt:variant>
    </vt:vector>
  </HeadingPairs>
  <TitlesOfParts>
    <vt:vector size="7" baseType="lpstr">
      <vt:lpstr>pocetna matematiika 3</vt:lpstr>
      <vt:lpstr>4_Office тема</vt:lpstr>
      <vt:lpstr>3.РАЗРЕД</vt:lpstr>
      <vt:lpstr>(5 ● 2) ● 3 =</vt:lpstr>
      <vt:lpstr>5 ● (2 ● 3)=</vt:lpstr>
      <vt:lpstr>PowerPoint презентација</vt:lpstr>
      <vt:lpstr>PowerPoint презентација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3.РАЗРЕД</dc:title>
  <dc:creator>mt</dc:creator>
  <cp:lastModifiedBy>bg</cp:lastModifiedBy>
  <cp:revision>5</cp:revision>
  <dcterms:created xsi:type="dcterms:W3CDTF">2013-01-05T19:24:13Z</dcterms:created>
  <dcterms:modified xsi:type="dcterms:W3CDTF">2013-01-14T19:04:58Z</dcterms:modified>
</cp:coreProperties>
</file>