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  <p:sldId id="258" r:id="rId5"/>
    <p:sldId id="257" r:id="rId6"/>
    <p:sldId id="259" r:id="rId7"/>
    <p:sldId id="263" r:id="rId8"/>
    <p:sldId id="264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728" autoAdjust="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2C3-F97A-4301-83E0-3265D70C57BF}" type="datetimeFigureOut">
              <a:rPr lang="sr-Latn-CS" smtClean="0"/>
              <a:t>30.4.2011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412D-1A53-4DCF-BCF5-ABD191BEF892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607468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2C3-F97A-4301-83E0-3265D70C57BF}" type="datetimeFigureOut">
              <a:rPr lang="sr-Latn-CS" smtClean="0"/>
              <a:t>30.4.2011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412D-1A53-4DCF-BCF5-ABD191BEF892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253372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2C3-F97A-4301-83E0-3265D70C57BF}" type="datetimeFigureOut">
              <a:rPr lang="sr-Latn-CS" smtClean="0"/>
              <a:t>30.4.2011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412D-1A53-4DCF-BCF5-ABD191BEF892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61512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2C3-F97A-4301-83E0-3265D70C57BF}" type="datetimeFigureOut">
              <a:rPr lang="sr-Latn-CS" smtClean="0"/>
              <a:t>30.4.2011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412D-1A53-4DCF-BCF5-ABD191BEF892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8756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2C3-F97A-4301-83E0-3265D70C57BF}" type="datetimeFigureOut">
              <a:rPr lang="sr-Latn-CS" smtClean="0"/>
              <a:t>30.4.2011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412D-1A53-4DCF-BCF5-ABD191BEF892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97113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2C3-F97A-4301-83E0-3265D70C57BF}" type="datetimeFigureOut">
              <a:rPr lang="sr-Latn-CS" smtClean="0"/>
              <a:t>30.4.2011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412D-1A53-4DCF-BCF5-ABD191BEF892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839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2C3-F97A-4301-83E0-3265D70C57BF}" type="datetimeFigureOut">
              <a:rPr lang="sr-Latn-CS" smtClean="0"/>
              <a:t>30.4.2011</a:t>
            </a:fld>
            <a:endParaRPr lang="sr-Latn-C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412D-1A53-4DCF-BCF5-ABD191BEF892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4915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2C3-F97A-4301-83E0-3265D70C57BF}" type="datetimeFigureOut">
              <a:rPr lang="sr-Latn-CS" smtClean="0"/>
              <a:t>30.4.2011</a:t>
            </a:fld>
            <a:endParaRPr lang="sr-Latn-C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412D-1A53-4DCF-BCF5-ABD191BEF892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14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2C3-F97A-4301-83E0-3265D70C57BF}" type="datetimeFigureOut">
              <a:rPr lang="sr-Latn-CS" smtClean="0"/>
              <a:t>30.4.2011</a:t>
            </a:fld>
            <a:endParaRPr lang="sr-Latn-C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412D-1A53-4DCF-BCF5-ABD191BEF892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40341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2C3-F97A-4301-83E0-3265D70C57BF}" type="datetimeFigureOut">
              <a:rPr lang="sr-Latn-CS" smtClean="0"/>
              <a:t>30.4.2011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412D-1A53-4DCF-BCF5-ABD191BEF892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2556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5E2C3-F97A-4301-83E0-3265D70C57BF}" type="datetimeFigureOut">
              <a:rPr lang="sr-Latn-CS" smtClean="0"/>
              <a:t>30.4.2011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412D-1A53-4DCF-BCF5-ABD191BEF892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2792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5E2C3-F97A-4301-83E0-3265D70C57BF}" type="datetimeFigureOut">
              <a:rPr lang="sr-Latn-CS" smtClean="0"/>
              <a:t>30.4.2011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3412D-1A53-4DCF-BCF5-ABD191BEF892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57056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угаоник 3"/>
          <p:cNvSpPr/>
          <p:nvPr/>
        </p:nvSpPr>
        <p:spPr>
          <a:xfrm>
            <a:off x="1238688" y="4876800"/>
            <a:ext cx="70131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r-Cyrl-CS" sz="3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RPSKA_KNIGA_1" pitchFamily="2" charset="0"/>
              </a:rPr>
              <a:t>Сликање природе</a:t>
            </a:r>
          </a:p>
          <a:p>
            <a:pPr lvl="0" algn="ctr"/>
            <a:endParaRPr lang="sr-Cyrl-CS" sz="5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RPSKA_KNIGA_1" pitchFamily="2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36" y="1165225"/>
            <a:ext cx="7407275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D:\logo\Untitl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479" y="5615464"/>
            <a:ext cx="1135883" cy="480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26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 smtClean="0">
                <a:solidFill>
                  <a:srgbClr val="0070C0"/>
                </a:solidFill>
              </a:rPr>
              <a:t/>
            </a:r>
            <a:br>
              <a:rPr lang="sr-Cyrl-CS" b="1" dirty="0" smtClean="0">
                <a:solidFill>
                  <a:srgbClr val="0070C0"/>
                </a:solidFill>
              </a:rPr>
            </a:br>
            <a:r>
              <a:rPr lang="sr-Cyrl-CS" b="1" dirty="0" smtClean="0">
                <a:solidFill>
                  <a:srgbClr val="0070C0"/>
                </a:solidFill>
              </a:rPr>
              <a:t>Договор о раду</a:t>
            </a:r>
            <a:r>
              <a:rPr lang="sr-Cyrl-CS" dirty="0" smtClean="0"/>
              <a:t/>
            </a:r>
            <a:br>
              <a:rPr lang="sr-Cyrl-CS" dirty="0" smtClean="0"/>
            </a:br>
            <a:endParaRPr lang="sr-Latn-CS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CS" dirty="0" smtClean="0">
                <a:solidFill>
                  <a:srgbClr val="7030A0"/>
                </a:solidFill>
              </a:rPr>
              <a:t>•Гледамо 4 слајда где се поступно слика</a:t>
            </a:r>
          </a:p>
          <a:p>
            <a:pPr marL="0" indent="0">
              <a:buNone/>
            </a:pPr>
            <a:r>
              <a:rPr lang="sr-Cyrl-CS" dirty="0">
                <a:solidFill>
                  <a:srgbClr val="7030A0"/>
                </a:solidFill>
              </a:rPr>
              <a:t>•</a:t>
            </a:r>
            <a:r>
              <a:rPr lang="sr-Cyrl-CS" dirty="0" smtClean="0">
                <a:solidFill>
                  <a:srgbClr val="7030A0"/>
                </a:solidFill>
              </a:rPr>
              <a:t>Сваки слајд показује поступак правилног </a:t>
            </a:r>
          </a:p>
          <a:p>
            <a:pPr marL="0" indent="0">
              <a:buNone/>
            </a:pPr>
            <a:r>
              <a:rPr lang="sr-Cyrl-CS" dirty="0" smtClean="0">
                <a:solidFill>
                  <a:srgbClr val="7030A0"/>
                </a:solidFill>
              </a:rPr>
              <a:t>    наношења и мешања боје</a:t>
            </a:r>
          </a:p>
          <a:p>
            <a:pPr marL="0" indent="0">
              <a:buNone/>
            </a:pPr>
            <a:r>
              <a:rPr lang="sr-Cyrl-CS" dirty="0" smtClean="0">
                <a:solidFill>
                  <a:srgbClr val="7030A0"/>
                </a:solidFill>
              </a:rPr>
              <a:t>•Практичан рад</a:t>
            </a:r>
          </a:p>
          <a:p>
            <a:pPr marL="0" indent="0">
              <a:buNone/>
            </a:pPr>
            <a:r>
              <a:rPr lang="sr-Cyrl-CS" dirty="0" smtClean="0">
                <a:solidFill>
                  <a:srgbClr val="7030A0"/>
                </a:solidFill>
              </a:rPr>
              <a:t>•Помоћ</a:t>
            </a:r>
          </a:p>
        </p:txBody>
      </p:sp>
    </p:spTree>
    <p:extLst>
      <p:ext uri="{BB962C8B-B14F-4D97-AF65-F5344CB8AC3E}">
        <p14:creationId xmlns:p14="http://schemas.microsoft.com/office/powerpoint/2010/main" val="306911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1.cas\8.likovno\likovno cas 1 a\ppt lik\Kopija od Photo-023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7046"/>
            <a:ext cx="4762500" cy="6324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авоугаоник 1"/>
          <p:cNvSpPr/>
          <p:nvPr/>
        </p:nvSpPr>
        <p:spPr>
          <a:xfrm>
            <a:off x="304800" y="5767408"/>
            <a:ext cx="20215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r-Cyrl-CS" sz="4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Слика 1.</a:t>
            </a:r>
          </a:p>
        </p:txBody>
      </p:sp>
      <p:sp>
        <p:nvSpPr>
          <p:cNvPr id="5" name="Стрелица надесно 4"/>
          <p:cNvSpPr/>
          <p:nvPr/>
        </p:nvSpPr>
        <p:spPr>
          <a:xfrm rot="6953692">
            <a:off x="6747411" y="3726632"/>
            <a:ext cx="356268" cy="242316"/>
          </a:xfrm>
          <a:prstGeom prst="rightArrow">
            <a:avLst>
              <a:gd name="adj1" fmla="val 50000"/>
              <a:gd name="adj2" fmla="val 4602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991" y="3785631"/>
            <a:ext cx="3841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82907">
            <a:off x="6365805" y="3635323"/>
            <a:ext cx="3841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9552" y="137046"/>
            <a:ext cx="34083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7030A0"/>
                </a:solidFill>
              </a:rPr>
              <a:t>Испод половине усправно постављеног листа повлачимо линију.</a:t>
            </a:r>
            <a:endParaRPr lang="sr-Latn-CS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4286" y="2736319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7030A0"/>
                </a:solidFill>
              </a:rPr>
              <a:t>Са места где стојимо пут </a:t>
            </a:r>
          </a:p>
          <a:p>
            <a:r>
              <a:rPr lang="sr-Cyrl-CS" dirty="0" smtClean="0">
                <a:solidFill>
                  <a:srgbClr val="7030A0"/>
                </a:solidFill>
              </a:rPr>
              <a:t>широк, а  у даљини се смањује</a:t>
            </a:r>
            <a:endParaRPr lang="sr-Latn-CS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1212" y="1981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7030A0"/>
                </a:solidFill>
              </a:rPr>
              <a:t>Затим цртамо путић</a:t>
            </a:r>
            <a:endParaRPr lang="sr-Latn-CS" dirty="0">
              <a:solidFill>
                <a:srgbClr val="7030A0"/>
              </a:solidFill>
            </a:endParaRP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340690">
            <a:off x="5090768" y="6541931"/>
            <a:ext cx="3841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04800" y="42672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7030A0"/>
                </a:solidFill>
              </a:rPr>
              <a:t>Пут бојимо мешањем браон ,жуте и мало црне боје</a:t>
            </a:r>
            <a:endParaRPr lang="sr-Latn-CS" dirty="0">
              <a:solidFill>
                <a:srgbClr val="7030A0"/>
              </a:solidFill>
            </a:endParaRPr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74069">
            <a:off x="5559446" y="3877705"/>
            <a:ext cx="407987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550260" y="4360848"/>
            <a:ext cx="3841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3455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715 -0.00416 C 0.10538 0.0037 0.17448 0.00254 0.24305 0.00393 C 0.32326 0.02035 0.43385 0.01133 0.49826 0.01179 C 0.51007 0.01503 0.51996 0.01179 0.53264 0.01179 " pathEditMode="relative" ptsTypes="fffA">
                                      <p:cBhvr>
                                        <p:cTn id="10" dur="5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52 0.03561 C -0.05295 0.03654 -0.05799 0.03908 -0.06025 0.03931 C -0.07084 0.0407 -0.09236 0.04301 -0.09236 0.04325 C -0.10382 0.04903 -0.11406 0.05088 -0.12639 0.0525 C -0.13021 0.05481 -0.1342 0.05666 -0.1382 0.05851 C -0.14531 0.06961 -0.1382 0.06059 -0.1474 0.06614 C -0.15313 0.06984 -0.15781 0.07539 -0.16424 0.07794 C -0.16528 0.07932 -0.1665 0.08071 -0.16823 0.08164 C -0.16927 0.08279 -0.17084 0.08279 -0.17188 0.08372 C -0.17882 0.09066 -0.17327 0.08742 -0.17847 0.09366 C -0.18681 0.10268 -0.19531 0.1117 -0.20452 0.11841 C -0.20834 0.12396 -0.21198 0.12373 -0.21632 0.12835 C -0.2217 0.13413 -0.22709 0.14246 -0.23195 0.14963 C -0.2342 0.15287 -0.2349 0.15819 -0.23698 0.16119 C -0.23837 0.16304 -0.23976 0.16512 -0.24097 0.16697 C -0.24323 0.16998 -0.24757 0.17646 -0.24757 0.17669 C -0.25104 0.19311 -0.24618 0.17299 -0.25156 0.1864 C -0.25226 0.18802 -0.25209 0.19033 -0.25261 0.19218 C -0.25521 0.19958 -0.25764 0.20698 -0.25886 0.21531 C -0.25868 0.22572 -0.25886 0.23635 -0.25781 0.2463 C -0.25764 0.24815 -0.25608 0.24861 -0.25538 0.25023 C -0.25347 0.25439 -0.25295 0.25925 -0.25156 0.26364 C -0.24531 0.28492 -0.23559 0.30111 -0.22257 0.31429 C -0.21823 0.31869 -0.2165 0.32308 -0.21111 0.32562 C -0.20886 0.3277 -0.20677 0.33141 -0.20452 0.33349 C -0.20104 0.33626 -0.1941 0.34112 -0.1941 0.34135 C -0.18976 0.35129 -0.18195 0.36008 -0.1757 0.36864 " pathEditMode="relative" rAng="0" ptsTypes="ffffffffffffffffffffffffffA">
                                      <p:cBhvr>
                                        <p:cTn id="19" dur="5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166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29325E-6 C -0.0118 0.01018 -0.02604 0.00185 -0.03889 0.00787 C -0.04132 0.0111 -0.04392 0.01457 -0.04635 0.01781 C -0.0493 0.02174 -0.05416 0.02059 -0.05816 0.02174 C -0.0658 0.02406 -0.08038 0.02752 -0.08663 0.03169 C -0.09097 0.03469 -0.096 0.0377 -0.1 0.04163 C -0.10486 0.04626 -0.10781 0.05088 -0.11337 0.05366 C -0.12083 0.06314 -0.13003 0.06961 -0.13732 0.07933 C -0.1408 0.08395 -0.14479 0.08812 -0.14774 0.09344 C -0.15625 0.10847 -0.15017 0.10199 -0.15816 0.10916 C -0.15937 0.11402 -0.16232 0.11818 -0.16267 0.12327 C -0.16389 0.14732 -0.15729 0.16328 -0.14323 0.17692 C -0.14132 0.17877 -0.13923 0.18062 -0.13732 0.1827 C -0.13472 0.18571 -0.13316 0.19103 -0.12986 0.19265 C -0.12691 0.19404 -0.12378 0.19542 -0.12083 0.19681 C -0.11944 0.19751 -0.11649 0.19866 -0.11649 0.19889 C -0.11076 0.20583 -0.11562 0.20121 -0.10451 0.20467 C -0.09705 0.20699 -0.0875 0.20999 -0.08055 0.21462 C -0.07257 0.21994 -0.06875 0.22965 -0.05972 0.23243 C -0.05451 0.23983 -0.04757 0.23913 -0.04028 0.24052 C -0.02812 0.24561 -0.01562 0.24792 -0.00295 0.25047 C 0.00868 0.25532 0.02084 0.26342 0.03281 0.26642 C 0.05087 0.27082 0.06875 0.27614 0.08663 0.28215 C 0.09705 0.28562 0.10712 0.29186 0.11788 0.29418 C 0.12917 0.29672 0.1408 0.29857 0.15226 0.30019 C 0.15868 0.30273 0.16528 0.30319 0.1717 0.30597 C 0.18264 0.31083 0.18195 0.31591 0.19549 0.31591 " pathEditMode="relative" rAng="0" ptsTypes="ffffffffffffffffffffffffff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" y="15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29 -0.05481 C -0.03473 -0.05412 -0.03334 -0.05273 -0.03177 -0.05273 C 0.00798 -0.05111 0.171 -0.04926 0.19652 -0.0488 C 0.21041 -0.0481 0.22448 -0.04718 0.23837 -0.04672 C 0.2618 -0.04579 0.33194 -0.0451 0.3085 -0.04487 C 0.19548 -0.04417 0.08264 -0.04487 -0.03038 -0.04487 " pathEditMode="relative" ptsTypes="fffffA">
                                      <p:cBhvr>
                                        <p:cTn id="32" dur="5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6683 C -0.00782 -0.04625 -0.03959 -0.05943 -0.06633 -0.06683 C -0.02136 -0.06822 -0.01876 -0.06591 0.00989 -0.07469 C 0.02031 -0.07261 0.01579 -0.07284 0.02326 -0.07284 " pathEditMode="relative" ptsTypes="fffA">
                                      <p:cBhvr>
                                        <p:cTn id="34" dur="5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74 0.03237 C -0.03316 0.03723 -0.0434 0.03862 -0.05417 0.04232 C -0.0632 0.04556 -0.0717 0.04995 -0.0809 0.05226 C -0.0684 0.05342 -0.06059 0.05319 -0.04965 0.05828 C -0.04792 0.06174 -0.04358 0.06406 -0.04358 0.06822 C -0.04358 0.07423 -0.0559 0.08001 -0.05851 0.08025 C -0.07743 0.0821 -0.09636 0.0814 -0.11528 0.0821 C -0.12518 0.08279 -0.13559 0.08048 -0.14514 0.08418 C -0.14757 0.0851 -0.14271 0.09019 -0.14063 0.09204 C -0.13802 0.09435 -0.1349 0.09574 -0.13177 0.09597 C -0.10573 0.09852 -0.11771 0.09713 -0.09583 0.10013 C -0.08837 0.10337 -0.08108 0.10754 -0.07344 0.11008 C -0.06788 0.11517 -0.06389 0.11609 -0.05712 0.11794 C -0.06493 0.12164 -0.07222 0.12673 -0.07952 0.13182 C -0.0849 0.13552 -0.09167 0.13737 -0.0974 0.13968 C -0.10417 0.14593 -0.11181 0.14546 -0.11979 0.14778 C -0.12865 0.15379 -0.13837 0.15425 -0.1467 0.16165 C -0.13438 0.16743 -0.11945 0.16628 -0.10625 0.16952 C -0.1007 0.1709 -0.09549 0.17437 -0.08993 0.17553 C -0.07656 0.1783 -0.04861 0.1827 -0.03021 0.18547 C -0.0283 0.18617 -0.02344 0.18524 -0.02431 0.18755 C -0.02552 0.19056 -0.02934 0.18871 -0.03177 0.1894 C -0.03368 0.1901 -0.03577 0.19079 -0.03768 0.19149 C -0.04063 0.19264 -0.04358 0.19449 -0.0467 0.19542 C -0.06163 0.20004 -0.07778 0.19935 -0.09288 0.20143 C -0.10035 0.20236 -0.11528 0.20536 -0.11528 0.20536 C -0.11684 0.20606 -0.11823 0.20675 -0.11979 0.20744 C -0.12136 0.20814 -0.12483 0.20721 -0.12431 0.20929 C -0.12361 0.21207 -0.12031 0.2123 -0.11823 0.21346 C -0.11215 0.21692 -0.10521 0.21785 -0.09879 0.21924 C -0.07639 0.22988 -0.05226 0.23103 -0.02865 0.23334 C -0.01424 0.23774 -0.00243 0.23797 0.01302 0.23913 C 0.02708 0.24121 0.0408 0.24514 0.05486 0.24722 C 0.06753 0.25578 0.07986 0.25786 0.09375 0.2611 C 0.08264 0.26618 0.07083 0.26827 0.05937 0.27104 C 0.04722 0.27405 0.03576 0.28029 0.02344 0.28284 C 0.01146 0.28839 0.00017 0.29394 -0.01233 0.29694 C -0.02448 0.30504 -0.04063 0.30851 -0.05417 0.31082 C -0.02292 0.31336 0.00851 0.31753 0.03993 0.32076 C 0.125 0.31961 0.15833 0.33557 0.21753 0.31475 C 0.20486 0.31036 0.21371 0.31267 0.19062 0.31267 " pathEditMode="relative" ptsTypes="ffffffffffffffffffffffffffffffffffffffffA">
                                      <p:cBhvr>
                                        <p:cTn id="43" dur="5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1.cas\8.likovno\likovno cas 1 a\ppt lik\Kopija od Photo-022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4799"/>
            <a:ext cx="4762500" cy="630299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авоугаоник 6"/>
          <p:cNvSpPr/>
          <p:nvPr/>
        </p:nvSpPr>
        <p:spPr>
          <a:xfrm>
            <a:off x="228600" y="5715000"/>
            <a:ext cx="20215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r-Cyrl-CS" sz="4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Слика 3</a:t>
            </a:r>
            <a:r>
              <a:rPr lang="sr-Cyrl-CS" sz="40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.</a:t>
            </a:r>
            <a:endParaRPr lang="sr-Cyrl-CS" sz="40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" y="351533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7030A0"/>
                </a:solidFill>
              </a:rPr>
              <a:t>Цртамо </a:t>
            </a:r>
            <a:r>
              <a:rPr lang="sr-Cyrl-CS" dirty="0" err="1" smtClean="0">
                <a:solidFill>
                  <a:srgbClr val="7030A0"/>
                </a:solidFill>
              </a:rPr>
              <a:t>небо.Мешамо</a:t>
            </a:r>
            <a:r>
              <a:rPr lang="sr-Cyrl-CS" dirty="0" smtClean="0">
                <a:solidFill>
                  <a:srgbClr val="7030A0"/>
                </a:solidFill>
              </a:rPr>
              <a:t> белу боју са мало </a:t>
            </a:r>
            <a:r>
              <a:rPr lang="sr-Cyrl-CS" dirty="0" err="1" smtClean="0">
                <a:solidFill>
                  <a:srgbClr val="7030A0"/>
                </a:solidFill>
              </a:rPr>
              <a:t>плаве.Наносимо</a:t>
            </a:r>
            <a:r>
              <a:rPr lang="sr-Cyrl-CS" dirty="0" smtClean="0">
                <a:solidFill>
                  <a:srgbClr val="7030A0"/>
                </a:solidFill>
              </a:rPr>
              <a:t> </a:t>
            </a:r>
          </a:p>
          <a:p>
            <a:r>
              <a:rPr lang="sr-Cyrl-CS" dirty="0">
                <a:solidFill>
                  <a:srgbClr val="7030A0"/>
                </a:solidFill>
              </a:rPr>
              <a:t>с</a:t>
            </a:r>
            <a:r>
              <a:rPr lang="sr-Cyrl-CS" dirty="0" smtClean="0">
                <a:solidFill>
                  <a:srgbClr val="7030A0"/>
                </a:solidFill>
              </a:rPr>
              <a:t>а широком четкицом(5-6 цм)</a:t>
            </a:r>
            <a:endParaRPr lang="sr-Latn-CS" dirty="0">
              <a:solidFill>
                <a:srgbClr val="7030A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539744"/>
            <a:ext cx="3841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371600"/>
            <a:ext cx="3048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7030A0"/>
                </a:solidFill>
              </a:rPr>
              <a:t>Широком четкицом наносимо белу боју са нијансом плаве  боје  у луковима и правимо облаке</a:t>
            </a:r>
            <a:r>
              <a:rPr lang="sr-Cyrl-CS" dirty="0" smtClean="0"/>
              <a:t>.</a:t>
            </a:r>
          </a:p>
          <a:p>
            <a:endParaRPr lang="sr-Latn-C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312" y="766464"/>
            <a:ext cx="3841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28600" y="2865000"/>
            <a:ext cx="3276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7030A0"/>
                </a:solidFill>
              </a:rPr>
              <a:t>За изглед ливаде-траве наносимо широком четкицом </a:t>
            </a:r>
          </a:p>
          <a:p>
            <a:r>
              <a:rPr lang="sr-Cyrl-CS" dirty="0">
                <a:solidFill>
                  <a:srgbClr val="7030A0"/>
                </a:solidFill>
              </a:rPr>
              <a:t>ц</a:t>
            </a:r>
            <a:r>
              <a:rPr lang="sr-Cyrl-CS" dirty="0" smtClean="0">
                <a:solidFill>
                  <a:srgbClr val="7030A0"/>
                </a:solidFill>
              </a:rPr>
              <a:t>рну боју помешану са жутом (добија се маслинаста).</a:t>
            </a:r>
          </a:p>
          <a:p>
            <a:r>
              <a:rPr lang="sr-Cyrl-CS" dirty="0" smtClean="0">
                <a:solidFill>
                  <a:srgbClr val="7030A0"/>
                </a:solidFill>
              </a:rPr>
              <a:t>Одмах преко наноса наносимо</a:t>
            </a:r>
          </a:p>
          <a:p>
            <a:r>
              <a:rPr lang="sr-Cyrl-CS" dirty="0">
                <a:solidFill>
                  <a:srgbClr val="7030A0"/>
                </a:solidFill>
              </a:rPr>
              <a:t>б</a:t>
            </a:r>
            <a:r>
              <a:rPr lang="sr-Cyrl-CS" dirty="0" smtClean="0">
                <a:solidFill>
                  <a:srgbClr val="7030A0"/>
                </a:solidFill>
              </a:rPr>
              <a:t>лагим потезима на доле широком четкицом помешану </a:t>
            </a:r>
          </a:p>
          <a:p>
            <a:r>
              <a:rPr lang="sr-Cyrl-CS" dirty="0">
                <a:solidFill>
                  <a:srgbClr val="7030A0"/>
                </a:solidFill>
              </a:rPr>
              <a:t>ж</a:t>
            </a:r>
            <a:r>
              <a:rPr lang="sr-Cyrl-CS" dirty="0" smtClean="0">
                <a:solidFill>
                  <a:srgbClr val="7030A0"/>
                </a:solidFill>
              </a:rPr>
              <a:t>уту и мало црне боје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r>
              <a:rPr lang="sr-Cyrl-CS" dirty="0" smtClean="0">
                <a:solidFill>
                  <a:srgbClr val="7030A0"/>
                </a:solidFill>
              </a:rPr>
              <a:t> Добијамо </a:t>
            </a:r>
            <a:r>
              <a:rPr lang="sr-Cyrl-CS" dirty="0" err="1" smtClean="0">
                <a:solidFill>
                  <a:srgbClr val="7030A0"/>
                </a:solidFill>
              </a:rPr>
              <a:t>светлину</a:t>
            </a:r>
            <a:r>
              <a:rPr lang="sr-Cyrl-CS" dirty="0" smtClean="0"/>
              <a:t>!  </a:t>
            </a:r>
            <a:endParaRPr lang="sr-Latn-C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391400" y="4191000"/>
            <a:ext cx="3841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317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24 0.00185 C 0.17014 0.00509 0.30486 0.00671 0.43976 0.00393 C 0.4408 0.00139 0.44115 -0.00185 0.44271 -0.00393 C 0.44566 -0.00786 0.45313 -0.01387 0.45313 -0.01387 C 0.45521 -0.02197 0.45747 -0.02937 0.45469 -0.03792 C 0.45243 -0.04463 0.44184 -0.04486 0.43819 -0.04579 C 0.42205 -0.05041 0.41007 -0.05064 0.39201 -0.0518 C 0.36875 -0.06128 0.34288 -0.06545 0.31875 -0.06776 C 0.29097 -0.07909 0.25781 -0.07955 0.22917 -0.08163 C 0.21597 -0.08441 0.20382 -0.08788 0.19045 -0.0895 C 0.17118 -0.09482 0.15 -0.10106 0.13073 -0.10337 C 0.11441 -0.10522 0.09705 -0.10638 0.08142 -0.11332 C 0.06129 -0.12211 0.04254 -0.1376 0.0217 -0.1413 C 0.02049 -0.14662 0.01823 -0.14893 0.02483 -0.14916 C 0.09444 -0.15055 0.16406 -0.15055 0.23368 -0.15125 C 0.26597 -0.15934 0.29809 -0.16535 0.33073 -0.16905 C 0.33802 -0.17252 0.34618 -0.17229 0.35313 -0.17692 C 0.36649 -0.1857 0.35434 -0.18131 0.36806 -0.18501 C 0.37951 -0.19264 0.39271 -0.19634 0.40538 -0.19889 C 0.41528 -0.20744 0.42708 -0.21369 0.43819 -0.21878 C 0.44618 -0.22225 0.44948 -0.22988 0.45764 -0.23265 C 0.46267 -0.23705 0.47101 -0.24861 0.47101 -0.24861 C 0.46476 -0.26133 0.45174 -0.25809 0.44115 -0.2604 C 0.40469 -0.2685 0.36754 -0.26619 0.33073 -0.27035 C 0.32778 -0.27104 0.32483 -0.2722 0.3217 -0.27243 C 0.31233 -0.27359 0.30278 -0.27312 0.2934 -0.27451 C 0.26198 -0.27914 0.2309 -0.29139 0.19931 -0.29625 C 0.18559 -0.30111 0.17188 -0.30111 0.15764 -0.30226 C 0.14375 -0.3062 0.12969 -0.3092 0.1158 -0.31221 C 0.10764 -0.31406 0.09844 -0.31475 0.09045 -0.31822 C 0.075 -0.32516 0.0599 -0.3351 0.0441 -0.33996 C 0.03629 -0.34528 0.02726 -0.35037 0.01875 -0.35384 C 0.08125 -0.44195 0.20087 -0.35846 0.29201 -0.35985 C 0.30694 -0.36008 0.33438 -0.3654 0.3441 -0.36586 C 0.36632 -0.37211 0.38906 -0.37534 0.41129 -0.38182 C 0.42622 -0.38621 0.44063 -0.39963 0.45608 -0.39963 " pathEditMode="relative" ptsTypes="fffffffffffffffffffffffffffffffffffA">
                                      <p:cBhvr>
                                        <p:cTn id="11" dur="5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39 -0.00555 C 0.0342 -0.0037 0.04063 -0.00139 0.04723 0.00439 C 0.04983 0.02451 0.04966 0.02266 0.06511 0.02035 C 0.07084 0.01781 0.07309 0.01989 0.07865 0.0222 C 0.08802 0.02151 0.09775 0.02313 0.10695 0.02035 C 0.10851 0.01989 0.10591 0.01642 0.10556 0.01434 C 0.10486 0.0111 0.104 0.00786 0.104 0.00439 C 0.104 0.00231 0.10452 0.00902 0.10556 0.01041 C 0.10851 0.01434 0.11355 0.01411 0.11736 0.01619 C 0.12431 0.01549 0.1316 0.01642 0.13837 0.01434 C 0.14045 0.01364 0.14115 0.01017 0.14271 0.00832 C 0.14653 0.00393 0.14983 0.00301 0.15469 0.00046 C 0.15868 -0.00532 0.1599 -0.00463 0.15625 -0.0155 C 0.15539 -0.01804 0.15035 -0.01943 0.15174 -0.02151 C 0.15313 -0.02359 0.15573 -0.01897 0.15764 -0.01758 C 0.16407 -0.02567 0.16302 -0.03469 0.15764 -0.04348 C 0.1566 -0.04533 0.15608 -0.04787 0.15469 -0.04926 C 0.15295 -0.05088 0.1507 -0.05019 0.14879 -0.05134 C 0.1349 -0.05921 0.13247 -0.06059 0.11736 -0.06522 C 0.10868 -0.0636 0.10486 -0.0636 0.09809 -0.05736 C 0.09809 -0.05736 0.09514 -0.06013 0.09358 -0.06129 C 0.08716 -0.06545 0.08559 -0.06545 0.07865 -0.0673 C 0.06997 -0.06661 0.04966 -0.071 0.04132 -0.05921 C 0.0375 -0.04487 0.04202 -0.05805 0.03837 -0.05921 C 0.03438 -0.06036 0.03039 -0.05805 0.02639 -0.05736 C 0.02049 -0.05458 0.01945 -0.05111 0.01736 -0.04348 C 0.01893 -0.02868 0.01893 -0.03423 0.01893 -0.02752 " pathEditMode="relative" ptsTypes="ffffffffffffffffffffffffffA">
                                      <p:cBhvr>
                                        <p:cTn id="20" dur="5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003 0.00648 C -0.17309 0.00833 -0.16944 0.00925 -0.16371 0.01457 C -0.16146 0.0229 -0.1592 0.02984 -0.15764 0.03839 C -0.1566 0.04371 -0.15469 0.05435 -0.15469 0.05435 C -0.14931 0.03978 -0.14549 0.02359 -0.13837 0.01041 C -0.13698 0.00787 -0.13663 0.01619 -0.13524 0.0185 C -0.11632 0.04996 -0.13246 0.01781 -0.12344 0.03631 C -0.12118 0.05366 -0.12049 0.05874 -0.12187 0.07817 C -0.12378 0.071 -0.12344 0.07424 -0.12344 0.06823 C -0.11788 0.04903 -0.11545 0.02775 -0.10694 0.01041 C -0.10503 0.00648 -0.10295 0.0185 -0.10104 0.02244 C -0.09983 0.02475 -0.09809 0.0266 -0.09653 0.02845 C -0.08125 0.04579 -0.07986 0.05343 -0.06962 0.07424 C -0.07153 0.08349 -0.07031 0.08465 -0.07257 0.07817 C -0.07066 0.05967 -0.07083 0.04047 -0.06667 0.02244 C -0.06597 0.01966 -0.0625 0.02475 -0.06076 0.02637 C -0.05903 0.02799 -0.05781 0.03053 -0.05625 0.03238 C -0.05139 0.03793 -0.04601 0.04279 -0.04132 0.04834 C -0.03767 0.05273 -0.03437 0.05759 -0.0309 0.06221 C -0.02986 0.0636 -0.02778 0.06614 -0.02778 0.06614 C -0.02431 0.07586 -0.01927 0.08418 -0.01597 0.09413 C -0.01528 0.09598 -0.01337 0.09852 -0.01441 0.09991 C -0.01545 0.1013 -0.01632 0.09737 -0.01736 0.09598 C -0.01441 0.0747 -0.01267 0.05319 -0.00851 0.03238 C -0.00816 0.03053 -0.00642 0.03516 -0.00538 0.03631 C -0.00295 0.03909 -0.00035 0.04163 0.00208 0.04441 C 0.01233 0.05666 0.00365 0.04857 0.0125 0.0562 C 0.01649 0.06453 0.02101 0.06638 0.02431 0.07609 C 0.03125 0.09644 0.02587 0.08696 0.02587 0.07424 C 0.02986 0.05435 0.03177 0.03354 0.03785 0.01457 C 0.03889 0.01157 0.04097 0.01966 0.04236 0.02244 C 0.04618 0.02937 0.04965 0.03608 0.05417 0.04232 C 0.0566 0.05158 0.06476 0.06823 0.06476 0.06823 C 0.06701 0.08095 0.06944 0.09621 0.06163 0.10592 C 0.06111 0.10338 0.06024 0.09806 0.06024 0.09806 C 0.06823 0.06221 0.07517 0.0259 0.08403 -0.00948 C 0.08455 -0.01156 0.0849 -0.00532 0.08559 -0.00347 C 0.08733 0.0007 0.08976 0.0044 0.09149 0.00856 C 0.09479 0.01689 0.09688 0.02429 0.10052 0.03238 C 0.09896 0.06499 0.10694 0.06429 0.09757 0.06429 " pathEditMode="relative" ptsTypes="fffffffffffffffffffffffffffffffffffffffA">
                                      <p:cBhvr>
                                        <p:cTn id="29" dur="5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1.cas\8.likovno\likovno cas 1 a\ppt lik\Kopija od Photo-023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85549"/>
            <a:ext cx="4762500" cy="62150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авоугаоник 5"/>
          <p:cNvSpPr/>
          <p:nvPr/>
        </p:nvSpPr>
        <p:spPr>
          <a:xfrm>
            <a:off x="228600" y="5715000"/>
            <a:ext cx="20215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sr-Cyrl-CS" sz="4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Слика </a:t>
            </a:r>
            <a:r>
              <a:rPr lang="sr-Cyrl-CS" sz="40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2.</a:t>
            </a:r>
            <a:endParaRPr lang="sr-Cyrl-CS" sz="40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5334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7030A0"/>
                </a:solidFill>
              </a:rPr>
              <a:t>Прво </a:t>
            </a:r>
            <a:r>
              <a:rPr lang="sr-Cyrl-CS" dirty="0" err="1" smtClean="0">
                <a:solidFill>
                  <a:srgbClr val="7030A0"/>
                </a:solidFill>
              </a:rPr>
              <a:t>одрећујемо</a:t>
            </a:r>
            <a:r>
              <a:rPr lang="sr-Cyrl-CS" dirty="0" smtClean="0">
                <a:solidFill>
                  <a:srgbClr val="7030A0"/>
                </a:solidFill>
              </a:rPr>
              <a:t> одакле долази светлост(Сунце)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  <a:endParaRPr lang="sr-Cyrl-CS" dirty="0" smtClean="0">
              <a:solidFill>
                <a:srgbClr val="7030A0"/>
              </a:solidFill>
            </a:endParaRPr>
          </a:p>
          <a:p>
            <a:r>
              <a:rPr lang="sr-Cyrl-CS" dirty="0" smtClean="0">
                <a:solidFill>
                  <a:srgbClr val="7030A0"/>
                </a:solidFill>
              </a:rPr>
              <a:t>Тај део на слици биће светлије боје.</a:t>
            </a:r>
            <a:endParaRPr lang="sr-Latn-CS" dirty="0">
              <a:solidFill>
                <a:srgbClr val="7030A0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95539">
            <a:off x="3709016" y="242449"/>
            <a:ext cx="3841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713" y="3578225"/>
            <a:ext cx="3841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39000" y="5556250"/>
            <a:ext cx="3841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Слика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812" y="17058"/>
            <a:ext cx="571500" cy="5429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1000" y="1981200"/>
            <a:ext cx="32772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7030A0"/>
                </a:solidFill>
              </a:rPr>
              <a:t>Цртамо дрво без лишћа помешаном браон и жутом бојом,а леву страну ,ободе </a:t>
            </a:r>
          </a:p>
          <a:p>
            <a:r>
              <a:rPr lang="sr-Cyrl-CS" dirty="0">
                <a:solidFill>
                  <a:srgbClr val="7030A0"/>
                </a:solidFill>
              </a:rPr>
              <a:t>с</a:t>
            </a:r>
            <a:r>
              <a:rPr lang="sr-Cyrl-CS" dirty="0" smtClean="0">
                <a:solidFill>
                  <a:srgbClr val="7030A0"/>
                </a:solidFill>
              </a:rPr>
              <a:t>ветлијим тоновима исте боје.</a:t>
            </a:r>
          </a:p>
          <a:p>
            <a:endParaRPr lang="sr-Latn-C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76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9.71323E-7 C 0.00053 0.00023 0.00938 0.00301 0.01042 0.00416 C 0.01702 0.01087 0.02483 0.02105 0.02969 0.02984 C 0.03212 0.04209 0.03959 0.05088 0.04618 0.05967 C 0.04862 0.06291 0.05018 0.06846 0.05365 0.06961 C 0.05556 0.07031 0.05764 0.071 0.05955 0.07169 C 0.06459 0.07609 0.0658 0.08118 0.07153 0.08372 C 0.07934 0.09366 0.08664 0.10268 0.09688 0.10754 C 0.10487 0.11749 0.11337 0.1265 0.12379 0.13113 C 0.13091 0.13876 0.13698 0.14639 0.14462 0.15287 C 0.15296 0.1605 0.15747 0.17391 0.16563 0.18108 C 0.17223 0.1945 0.16441 0.18132 0.17309 0.18895 C 0.18525 0.19959 0.17084 0.19172 0.18195 0.19704 C 0.18334 0.19889 0.18889 0.2056 0.18941 0.20699 C 0.19306 0.21577 0.19219 0.22595 0.19549 0.23474 C 0.2 0.247 0.20764 0.25509 0.21476 0.26434 C 0.21737 0.26827 0.22205 0.2685 0.22535 0.27058 C 0.23004 0.27359 0.23212 0.27822 0.23716 0.28053 C 0.24184 0.28631 0.24601 0.29163 0.25209 0.2944 C 0.26025 0.30504 0.27101 0.31568 0.28056 0.32424 C 0.28247 0.32586 0.28473 0.32632 0.28646 0.32817 C 0.29775 0.33927 0.28716 0.33418 0.29844 0.33811 C 0.30209 0.34552 0.31407 0.35477 0.32084 0.35777 C 0.32657 0.37327 0.3316 0.3883 0.33716 0.40379 C 0.34098 0.4327 0.3441 0.46254 0.34914 0.49121 C 0.34966 0.51318 0.34966 0.53492 0.3507 0.55689 C 0.35296 0.60176 0.35174 0.57031 0.35521 0.58858 C 0.35625 0.59459 0.35816 0.60662 0.35816 0.60662 C 0.35799 0.62095 0.37118 0.69658 0.34775 0.71762 C 0.34306 0.72687 0.34271 0.73959 0.33282 0.73959 " pathEditMode="relative" ptsTypes="fffffffffffffffffffffffffffffA">
                                      <p:cBhvr>
                                        <p:cTn id="16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3723 C 0.00052 -0.12604 0.00174 -0.14639 -0.00069 -0.23612 C -0.00121 -0.25509 -0.00885 -0.27659 -0.01111 -0.29579 C -0.01059 -0.30435 -0.01128 -0.31336 -0.00972 -0.32169 C -0.00642 -0.33857 0.00105 -0.34597 0.00677 -0.35939 C 0.00955 -0.36586 0.01077 -0.37534 0.01424 -0.38113 C 0.02171 -0.39338 0.03056 -0.40472 0.03802 -0.41697 C 0.04375 -0.42622 0.05226 -0.42946 0.05903 -0.43686 C 0.06094 -0.43894 0.06285 -0.44102 0.06493 -0.44287 C 0.06789 -0.44565 0.07396 -0.45074 0.07396 -0.45074 C 0.075 -0.45282 0.07691 -0.45675 0.07691 -0.45675 C 0.07275 -0.44056 0.05417 -0.43224 0.04254 -0.42692 C 0.03143 -0.41212 0.01875 -0.40287 0.00973 -0.38529 C 0.00799 -0.37604 0.00469 -0.36725 0.0007 -0.35939 C -0.00034 -0.35453 -0.00347 -0.34065 -0.00364 -0.34736 C -0.0052 -0.39361 -0.00416 -0.4401 -0.0052 -0.48658 C -0.00538 -0.49213 -0.00868 -0.50023 -0.01111 -0.50439 C -0.01198 -0.50601 -0.01493 -0.5104 -0.01423 -0.50855 C -0.01267 -0.50416 -0.00816 -0.49653 -0.00816 -0.49653 C -0.00798 -0.4926 -0.00555 -0.4209 -0.0052 -0.41697 C -0.00451 -0.41003 0.00035 -0.39755 0.00226 -0.39107 C 0.00122 -0.37188 0.00157 -0.35245 -0.00069 -0.33349 C -0.00104 -0.33117 -0.00243 -0.33765 -0.00364 -0.3395 C -0.00451 -0.34089 -0.0059 -0.34204 -0.00677 -0.34343 C -0.01163 -0.35152 -0.01718 -0.35869 -0.0217 -0.36725 C -0.02482 -0.38043 -0.04566 -0.40379 -0.0559 -0.40703 C -0.06232 -0.41512 -0.07031 -0.42114 -0.07691 -0.429 C -0.09149 -0.44634 -0.07934 -0.4364 -0.09479 -0.44681 C -0.10191 -0.46114 -0.09809 -0.45536 -0.1052 -0.46484 C -0.10711 -0.47456 -0.11145 -0.48797 -0.11562 -0.49653 C -0.11875 -0.52012 -0.12031 -0.54394 -0.1276 -0.56614 C -0.13003 -0.57354 -0.13055 -0.58279 -0.1335 -0.58996 C -0.13524 -0.59412 -0.13958 -0.60199 -0.13958 -0.60199 C -0.14132 -0.60962 -0.14566 -0.61609 -0.15 -0.62188 " pathEditMode="relative" ptsTypes="fffffffffffffffffffffffffffffffffA">
                                      <p:cBhvr>
                                        <p:cTn id="25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1.cas\8.likovno\likovno cas 1 a\ppt lik\Kopija od Photo-023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28600"/>
            <a:ext cx="4762500" cy="6400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авоугаоник 3"/>
          <p:cNvSpPr/>
          <p:nvPr/>
        </p:nvSpPr>
        <p:spPr>
          <a:xfrm>
            <a:off x="323486" y="5706070"/>
            <a:ext cx="202158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Слика 4.</a:t>
            </a:r>
            <a:endParaRPr lang="sr-Cyrl-C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486" y="381000"/>
            <a:ext cx="3181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7030A0"/>
                </a:solidFill>
              </a:rPr>
              <a:t>Знамо да Сунце сија са леве стране па ће и леви део крошње бити светлијих нијанси!</a:t>
            </a:r>
            <a:endParaRPr lang="sr-Latn-CS" dirty="0">
              <a:solidFill>
                <a:srgbClr val="7030A0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819400"/>
            <a:ext cx="39052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3486" y="1828800"/>
            <a:ext cx="31817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7030A0"/>
                </a:solidFill>
              </a:rPr>
              <a:t>Крошњу бојимо </a:t>
            </a:r>
            <a:r>
              <a:rPr lang="sr-Cyrl-CS" dirty="0">
                <a:solidFill>
                  <a:srgbClr val="7030A0"/>
                </a:solidFill>
              </a:rPr>
              <a:t>ш</a:t>
            </a:r>
            <a:r>
              <a:rPr lang="sr-Cyrl-CS" dirty="0" smtClean="0">
                <a:solidFill>
                  <a:srgbClr val="7030A0"/>
                </a:solidFill>
              </a:rPr>
              <a:t>ироком четкицом са помешаном црном и жутом бојом,док не добијемо маслинасту боју.</a:t>
            </a:r>
          </a:p>
          <a:p>
            <a:r>
              <a:rPr lang="sr-Cyrl-CS" dirty="0" smtClean="0">
                <a:solidFill>
                  <a:srgbClr val="7030A0"/>
                </a:solidFill>
              </a:rPr>
              <a:t>Правимо кружне покрете </a:t>
            </a:r>
            <a:r>
              <a:rPr lang="sr-Cyrl-CS" dirty="0" err="1" smtClean="0">
                <a:solidFill>
                  <a:srgbClr val="7030A0"/>
                </a:solidFill>
              </a:rPr>
              <a:t>руком.Седам</a:t>
            </a:r>
            <a:r>
              <a:rPr lang="sr-Cyrl-CS" dirty="0" smtClean="0">
                <a:solidFill>
                  <a:srgbClr val="7030A0"/>
                </a:solidFill>
              </a:rPr>
              <a:t> до осам мањих ,,делова,,</a:t>
            </a:r>
            <a:endParaRPr lang="sr-Latn-CS" dirty="0">
              <a:solidFill>
                <a:srgbClr val="7030A0"/>
              </a:solidFill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705963"/>
            <a:ext cx="3841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984576"/>
            <a:ext cx="39052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866" y="2388463"/>
            <a:ext cx="39052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61586" y="3826006"/>
            <a:ext cx="31055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7030A0"/>
                </a:solidFill>
              </a:rPr>
              <a:t>Ободе ,,делова,, сликамо само са леве стране исто широком четкицом али са мешањем жуте боје и мало црне,да би добили светлије нијансе!</a:t>
            </a:r>
            <a:endParaRPr lang="sr-Latn-CS" dirty="0">
              <a:solidFill>
                <a:srgbClr val="7030A0"/>
              </a:solidFill>
            </a:endParaRP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857" y="2705963"/>
            <a:ext cx="39052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850107"/>
            <a:ext cx="39052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004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55 -0.00046 C 0.03073 -0.00532 0.0276 -0.0081 0.02257 -0.01041 C 0.01788 -0.01665 0.01406 -0.01966 0.00764 -0.0222 C 0.00225 -0.02729 -0.00347 -0.03122 -0.00886 -0.03631 C -0.00608 -0.03978 0.00017 -0.04117 0.00017 -0.04626 C 0.00017 -0.04949 -0.00382 -0.05019 -0.00573 -0.05204 C -0.00625 -0.05412 -0.00729 -0.05597 -0.00729 -0.05805 C -0.00729 -0.06661 -0.00452 -0.0754 -0.00573 -0.08395 C -0.00625 -0.08696 -0.00972 -0.0865 -0.01181 -0.08788 C -0.01875 -0.11772 0.00382 -0.10639 -0.03716 -0.10985 C -0.04271 -0.11355 -0.04809 -0.1161 -0.05365 -0.1198 C -0.05834 -0.12882 -0.05591 -0.13182 -0.05365 -0.14154 C -0.06198 -0.14454 -0.06841 -0.15333 -0.07448 -0.16143 C -0.07604 -0.16744 -0.07743 -0.17345 -0.079 -0.17947 C -0.07761 -0.19265 -0.07691 -0.20097 -0.06858 -0.2093 C -0.06563 -0.21207 -0.05955 -0.21716 -0.05955 -0.21716 C -0.06163 -0.2278 -0.06597 -0.23682 -0.06858 -0.247 C -0.06788 -0.25509 -0.06945 -0.2648 -0.06545 -0.27082 C -0.05469 -0.28747 -0.03368 -0.28862 -0.01927 -0.29464 C -0.01476 -0.28862 -0.01077 -0.28677 -0.00886 -0.27868 C -0.01615 -0.2722 -0.01302 -0.27706 -0.02066 -0.28076 C -0.02483 -0.28608 -0.02778 -0.2914 -0.02969 -0.29857 C -0.02865 -0.31198 -0.02813 -0.31892 -0.02518 -0.33048 C -0.02709 -0.3402 -0.02986 -0.35014 -0.02518 -0.36032 C -0.0224 -0.36656 -0.00538 -0.37165 0.00017 -0.37419 C 0.00868 -0.37188 0.00764 -0.36864 0.00764 -0.37627 " pathEditMode="relative" ptsTypes="fffffffffffffffffffffffffA">
                                      <p:cBhvr>
                                        <p:cTn id="11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54487E-6 C 0.00138 0.01318 0.00121 0.01757 0.01041 0.02197 C 0.02899 0.01942 0.02725 0.02266 0.03142 0.00208 C 0.03038 1.54487E-6 0.02725 -0.00209 0.02847 -0.00394 C 0.02968 -0.00579 0.03107 -0.00024 0.03281 1.54487E-6 C 0.03732 0.00046 0.04184 -0.00116 0.04635 -0.00185 C 0.05989 -0.0081 0.06458 -0.0111 0.07326 -0.02776 C 0.07274 -0.04302 0.07309 -0.05828 0.0717 -0.07355 C 0.071 -0.08049 0.05972 -0.08742 0.05972 -0.08742 C 0.0625 -0.10824 0.0651 -0.13229 0.06128 -0.1531 C 0.06041 -0.15773 0.04513 -0.16629 0.05677 -0.16097 C 0.06319 -0.17392 0.05763 -0.1753 0.05086 -0.18294 C 0.04392 -0.1908 0.04027 -0.19381 0.03142 -0.19681 C 0.02152 -0.20537 0.01354 -0.19496 0.00451 -0.18895 C 0.0019 -0.17877 0.00173 -0.17415 0.00295 -0.16305 C 0.0019 -0.15842 0.00173 -0.15333 1.94444E-6 -0.14917 C -0.00105 -0.14663 -0.00921 -0.14223 -0.01042 -0.14108 C -0.01407 -0.13761 -0.01546 -0.13391 -0.01789 -0.12928 C -0.01685 -0.12373 -0.01268 -0.11286 -0.01632 -0.10731 C -0.01719 -0.10592 -0.02691 -0.09922 -0.02987 -0.09529 C -0.03195 -0.08349 -0.03473 -0.07262 -0.0283 -0.06152 C -0.02622 -0.05782 -0.02344 -0.05458 -0.02084 -0.05158 C -0.01893 -0.0495 -0.01494 -0.04579 -0.01494 -0.04579 C -0.01997 -0.03886 -0.02223 -0.03123 -0.0283 -0.02591 C -0.02587 -0.01064 -0.0257 -0.0118 -0.01337 -0.0118 " pathEditMode="relative" ptsTypes="ffffffffffffffffffffffffA">
                                      <p:cBhvr>
                                        <p:cTn id="20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03 -0.00023 C 0.00018 0.01735 0.004 0.02984 0.01355 0.04348 C 0.0165 0.04279 0.0198 0.04348 0.0224 0.0414 C 0.02379 0.04025 0.02466 0.03724 0.02396 0.03539 C 0.02327 0.03354 0.02101 0.03423 0.01945 0.03354 C 0.02084 0.05597 0.02014 0.06106 0.03282 0.07332 C 0.05417 0.07147 0.06233 0.07378 0.07622 0.05528 C 0.07813 0.04695 0.07917 0.03932 0.08212 0.03146 C 0.08039 0.00371 0.08316 0.01619 0.07466 -0.00624 C 0.07396 -0.00809 0.07153 -0.00739 0.07014 -0.00832 C 0.06858 -0.00948 0.06407 -0.01225 0.0658 -0.01225 C 0.06841 -0.01225 0.07084 -0.00971 0.07327 -0.00832 C 0.07674 -0.00901 0.08039 -0.00855 0.08368 -0.01017 C 0.08646 -0.01156 0.09115 -0.02196 0.09254 -0.02428 C 0.09896 -0.03468 0.10539 -0.0444 0.11059 -0.05596 C 0.11007 -0.06128 0.11025 -0.06683 0.10903 -0.07192 C 0.10677 -0.08047 0.09514 -0.09458 0.0882 -0.09782 C 0.08073 -0.09528 0.06719 -0.08579 0.06719 -0.08579 C 0.06667 -0.08371 0.06459 -0.08117 0.0658 -0.07978 C 0.06684 -0.07862 0.06875 -0.08209 0.06875 -0.08394 C 0.06875 -0.09065 0.06771 -0.09736 0.0658 -0.1036 C 0.06372 -0.11008 0.05174 -0.1147 0.04775 -0.11563 C 0.04532 -0.11702 0.04289 -0.11933 0.04028 -0.11956 C 0.02257 -0.12118 0.02309 -0.11378 0.01493 -0.09782 C 0.01667 -0.07862 0.01598 -0.08117 0.02396 -0.06984 C 0.02362 -0.06961 0.01528 -0.06637 0.01493 -0.06591 C 0.01337 -0.06382 0.0132 -0.06035 0.01198 -0.05804 C 0.00938 -0.05319 0.0066 -0.05134 0.00313 -0.0481 C 0.00139 -0.04463 -0.00138 -0.0407 -0.00138 -0.03607 C -0.00138 -0.02405 2.77778E-7 -0.00023 2.77778E-7 -0.00023 " pathEditMode="relative" ptsTypes="fffffffffffffffffffffffffffffA">
                                      <p:cBhvr>
                                        <p:cTn id="24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2 0.00995 C 0.0099 0.01873 0.01181 0.02243 0.01945 0.0259 C 0.0224 0.02452 0.02622 0.02498 0.02848 0.02197 C 0.03334 0.0155 0.03351 0.00278 0.04045 -0.00601 C 0.04254 -0.0148 0.04323 -0.01549 0.04045 -0.02775 C 0.04011 -0.0296 0.03351 -0.03538 0.03299 -0.03584 C 0.02813 -0.04116 0.02709 -0.0451 0.02101 -0.04764 C 0.025 -0.04833 0.02917 -0.04787 0.03299 -0.04972 C 0.03733 -0.0518 0.0382 -0.05874 0.03889 -0.0636 C 0.04028 -0.07377 0.04184 -0.08325 0.04341 -0.09343 C 0.04063 -0.11656 0.04045 -0.11633 0.03299 -0.13321 C 0.03091 -0.13228 0.02396 -0.12997 0.02396 -0.12534 C 0.02396 -0.1228 0.02691 -0.12257 0.02848 -0.12118 C 0.03507 -0.12419 0.03577 -0.12905 0.03889 -0.13714 C 0.03837 -0.14454 0.03889 -0.15217 0.03733 -0.15911 C 0.03611 -0.16466 0.02292 -0.16975 0.01945 -0.1709 C 0.01841 -0.17067 0.00174 -0.17021 -0.00295 -0.16697 C -0.00607 -0.16489 -0.0118 -0.15911 -0.0118 -0.15911 C -0.01232 -0.15703 -0.01337 -0.15518 -0.01337 -0.1531 C -0.01337 -0.14778 -0.01059 -0.14223 -0.0118 -0.13714 C -0.0125 -0.1346 -0.0158 -0.13552 -0.01788 -0.13529 C -0.0243 -0.13436 -0.0309 -0.1339 -0.03732 -0.13321 C -0.03923 -0.12928 -0.04375 -0.12581 -0.04323 -0.12118 C -0.04166 -0.10707 -0.03819 -0.09019 -0.02673 -0.08557 C -0.02777 -0.08279 -0.02847 -0.07979 -0.02986 -0.07747 C -0.03732 -0.06545 -0.03194 -0.0821 -0.03576 -0.06753 C -0.03385 -0.04648 -0.03159 -0.03584 -0.01632 -0.02775 C -0.02482 -0.02567 -0.02916 -0.02197 -0.02378 -0.00786 C -0.02066 0.00046 -0.00468 2.09991E-6 -4.16667E-6 2.09991E-6 " pathEditMode="relative" ptsTypes="ffffffffffffffffffffffffffffA">
                                      <p:cBhvr>
                                        <p:cTn id="28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3876E-7 C -0.00868 0.0037 -0.01319 -0.00255 -0.02083 -0.00602 C -0.0309 -0.01943 -0.02864 -0.01272 -0.03125 -0.02382 C -0.03072 -0.0266 -0.02916 -0.02937 -0.02986 -0.03192 C -0.03038 -0.03423 -0.03298 -0.034 -0.0342 -0.03585 C -0.03871 -0.04279 -0.04253 -0.05111 -0.04479 -0.05967 C -0.04427 -0.06638 -0.04409 -0.07308 -0.04322 -0.07956 C -0.04305 -0.08164 -0.04288 -0.08442 -0.04166 -0.08557 C -0.03559 -0.09135 -0.02118 -0.09251 -0.01493 -0.09343 C -0.02031 -0.1043 -0.02395 -0.11124 -0.02673 -0.12327 C -0.02621 -0.1272 -0.02691 -0.13182 -0.02534 -0.13529 C -0.02465 -0.13714 -0.02222 -0.13622 -0.02083 -0.13714 C -0.01441 -0.14154 -0.01857 -0.14154 -0.0118 -0.14316 C -0.00538 -0.14478 0.00747 -0.14709 0.00747 -0.14709 C 0.00296 -0.1531 0.00053 -0.15703 -0.00138 -0.16513 C 0.0007 -0.20167 -0.00156 -0.19334 0.02848 -0.19103 C 0.03178 -0.1864 0.03143 -0.18872 0.03143 -0.18502 C 0.04098 -0.19774 0.03716 -0.19057 0.02987 -0.20097 C 0.02605 -0.2167 0.0323 -0.21763 0.04184 -0.22271 C 0.03872 -0.23844 0.03889 -0.26087 0.05226 -0.26642 C 0.05747 -0.27082 0.06389 -0.27382 0.06719 -0.26457 " pathEditMode="relative" ptsTypes="ffffffffffffffffffffA">
                                      <p:cBhvr>
                                        <p:cTn id="37" dur="5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02 -1.61887E-6 C -0.01962 -0.01087 -0.03577 -0.02798 -0.04462 -0.03261 C -0.04549 -0.03469 -0.04896 -0.04163 -0.04861 -0.04486 C -0.04792 -0.05226 -0.04028 -0.0555 -0.03663 -0.0592 C -0.03941 -0.06522 -0.04254 -0.06822 -0.04601 -0.07331 C -0.04549 -0.08002 -0.04358 -0.08695 -0.04462 -0.09366 C -0.04514 -0.09644 -0.04809 -0.09667 -0.04983 -0.09759 C -0.05851 -0.10199 -0.06858 -0.10499 -0.07761 -0.10777 C -0.079 -0.10985 -0.08125 -0.11101 -0.0816 -0.11378 C -0.08177 -0.11517 -0.07656 -0.13645 -0.08281 -0.14038 C -0.08525 -0.14177 -0.0882 -0.14153 -0.0908 -0.14223 C -0.09566 -0.14662 -0.10052 -0.1494 -0.10521 -0.15448 C -0.10608 -0.15865 -0.10903 -0.16189 -0.10903 -0.16651 C -0.11025 -0.1938 -0.10712 -0.19889 -0.09341 -0.2093 C -0.09879 -0.21762 -0.09861 -0.22132 -0.1 -0.23358 C -0.09861 -0.24005 -0.09861 -0.25046 -0.09601 -0.25601 C -0.0908 -0.26572 -0.07726 -0.27313 -0.06962 -0.27613 C -0.05816 -0.27474 -0.05191 -0.27474 -0.04202 -0.27012 C -0.04063 -0.27081 -0.03802 -0.26989 -0.03802 -0.27197 C -0.03802 -0.27451 -0.04097 -0.27451 -0.04202 -0.27613 C -0.04306 -0.27775 -0.04358 -0.28053 -0.04462 -0.28214 C -0.05347 -0.29579 -0.04358 -0.27428 -0.05261 -0.2944 C -0.05452 -0.29833 -0.05781 -0.30666 -0.05781 -0.30643 C -0.0566 -0.31799 -0.05816 -0.32308 -0.05122 -0.32701 C -0.04393 -0.32493 -0.03646 -0.32169 -0.02882 -0.32701 C -0.02743 -0.32794 -0.03073 -0.33071 -0.03143 -0.33279 C -0.03472 -0.34274 -0.03021 -0.33603 -0.03663 -0.34297 C -0.03507 -0.37165 -0.03698 -0.36725 -0.01823 -0.36725 " pathEditMode="relative" rAng="0" ptsTypes="fffffffffffffffffffffffffffA">
                                      <p:cBhvr>
                                        <p:cTn id="41" dur="5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1" y="-185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5758" y="899614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sr-Cyrl-CS" sz="3200" dirty="0">
                <a:solidFill>
                  <a:srgbClr val="7030A0"/>
                </a:solidFill>
              </a:rPr>
              <a:t>Танком четкицом се  служите  да  додате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3159" y="1484389"/>
            <a:ext cx="7151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sr-Cyrl-CS" sz="3200" dirty="0" smtClean="0">
                <a:solidFill>
                  <a:srgbClr val="7030A0"/>
                </a:solidFill>
              </a:rPr>
              <a:t>детаље </a:t>
            </a:r>
            <a:r>
              <a:rPr lang="sr-Cyrl-CS" sz="3200" dirty="0">
                <a:solidFill>
                  <a:srgbClr val="7030A0"/>
                </a:solidFill>
              </a:rPr>
              <a:t>који истичу слику.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160" y="2238721"/>
            <a:ext cx="7848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sr-Cyrl-CS" sz="3200" dirty="0" smtClean="0">
                <a:solidFill>
                  <a:srgbClr val="7030A0"/>
                </a:solidFill>
              </a:rPr>
              <a:t>Детаље можете   </a:t>
            </a:r>
            <a:r>
              <a:rPr lang="sr-Cyrl-CS" sz="3200" dirty="0">
                <a:solidFill>
                  <a:srgbClr val="7030A0"/>
                </a:solidFill>
              </a:rPr>
              <a:t>додавати по жељи 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3246" y="2895600"/>
            <a:ext cx="76200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sr-Cyrl-CS" sz="3200" dirty="0">
                <a:solidFill>
                  <a:srgbClr val="7030A0"/>
                </a:solidFill>
              </a:rPr>
              <a:t>Углавном би требало да се истакне пут,ободи дрвета и додавање  листа,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3159" y="4138436"/>
            <a:ext cx="8519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dirty="0">
                <a:solidFill>
                  <a:srgbClr val="7030A0"/>
                </a:solidFill>
              </a:rPr>
              <a:t>да би добили на ,,истицању,, делова </a:t>
            </a:r>
            <a:r>
              <a:rPr lang="sr-Cyrl-CS" sz="3200" dirty="0" smtClean="0">
                <a:solidFill>
                  <a:srgbClr val="7030A0"/>
                </a:solidFill>
              </a:rPr>
              <a:t>слике!</a:t>
            </a:r>
            <a:endParaRPr lang="sr-Latn-CS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791200"/>
            <a:ext cx="113347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652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rgbClr val="7030A0"/>
                </a:solidFill>
              </a:rPr>
              <a:t>Коришћени материјал:</a:t>
            </a:r>
            <a:endParaRPr lang="sr-Latn-CS" dirty="0">
              <a:solidFill>
                <a:srgbClr val="7030A0"/>
              </a:solidFill>
            </a:endParaRP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solidFill>
                  <a:srgbClr val="7030A0"/>
                </a:solidFill>
              </a:rPr>
              <a:t>Све слике су сликане на школској табли</a:t>
            </a:r>
          </a:p>
          <a:p>
            <a:r>
              <a:rPr lang="sr-Cyrl-CS" dirty="0" smtClean="0">
                <a:solidFill>
                  <a:srgbClr val="7030A0"/>
                </a:solidFill>
              </a:rPr>
              <a:t>Могу се користити  у 2. , 3. и </a:t>
            </a:r>
            <a:r>
              <a:rPr lang="sr-Cyrl-CS" dirty="0" err="1" smtClean="0">
                <a:solidFill>
                  <a:srgbClr val="7030A0"/>
                </a:solidFill>
              </a:rPr>
              <a:t>4.разреду</a:t>
            </a:r>
            <a:r>
              <a:rPr lang="sr-Cyrl-CS" dirty="0" smtClean="0">
                <a:solidFill>
                  <a:srgbClr val="7030A0"/>
                </a:solidFill>
              </a:rPr>
              <a:t>.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sr-Cyrl-CS" dirty="0" smtClean="0">
                <a:solidFill>
                  <a:srgbClr val="7030A0"/>
                </a:solidFill>
              </a:rPr>
              <a:t>Слика Сунце:</a:t>
            </a:r>
          </a:p>
          <a:p>
            <a:r>
              <a:rPr lang="sr-Latn-CS" dirty="0" err="1">
                <a:solidFill>
                  <a:srgbClr val="7030A0"/>
                </a:solidFill>
              </a:rPr>
              <a:t>Gifs.net</a:t>
            </a:r>
            <a:r>
              <a:rPr lang="sr-Latn-CS" dirty="0">
                <a:solidFill>
                  <a:srgbClr val="7030A0"/>
                </a:solidFill>
              </a:rPr>
              <a:t> </a:t>
            </a:r>
            <a:r>
              <a:rPr lang="sr-Latn-CS" dirty="0" err="1">
                <a:solidFill>
                  <a:srgbClr val="7030A0"/>
                </a:solidFill>
              </a:rPr>
              <a:t>Free</a:t>
            </a:r>
            <a:r>
              <a:rPr lang="sr-Latn-CS" dirty="0">
                <a:solidFill>
                  <a:srgbClr val="7030A0"/>
                </a:solidFill>
              </a:rPr>
              <a:t> </a:t>
            </a:r>
            <a:r>
              <a:rPr lang="sr-Latn-CS" dirty="0" err="1">
                <a:solidFill>
                  <a:srgbClr val="7030A0"/>
                </a:solidFill>
              </a:rPr>
              <a:t>Animations</a:t>
            </a:r>
            <a:r>
              <a:rPr lang="sr-Latn-CS" dirty="0">
                <a:solidFill>
                  <a:srgbClr val="7030A0"/>
                </a:solidFill>
              </a:rPr>
              <a:t> -</a:t>
            </a:r>
            <a:r>
              <a:rPr lang="sr-Latn-CS" dirty="0" err="1" smtClean="0">
                <a:solidFill>
                  <a:srgbClr val="7030A0"/>
                </a:solidFill>
              </a:rPr>
              <a:t>www.goofygifs.co</a:t>
            </a:r>
            <a:r>
              <a:rPr lang="en-US" smtClean="0">
                <a:solidFill>
                  <a:srgbClr val="7030A0"/>
                </a:solidFill>
              </a:rPr>
              <a:t>m</a:t>
            </a:r>
            <a:endParaRPr lang="sr-Latn-C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32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304</Words>
  <Application>Microsoft Office PowerPoint</Application>
  <PresentationFormat>Пројекција на екрану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Наслови слајдова</vt:lpstr>
      </vt:variant>
      <vt:variant>
        <vt:i4>8</vt:i4>
      </vt:variant>
    </vt:vector>
  </HeadingPairs>
  <TitlesOfParts>
    <vt:vector size="9" baseType="lpstr">
      <vt:lpstr>Office тема</vt:lpstr>
      <vt:lpstr>PowerPoint презентација</vt:lpstr>
      <vt:lpstr> Договор о раду 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Коришћени материјал: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dud</dc:creator>
  <cp:lastModifiedBy>dud</cp:lastModifiedBy>
  <cp:revision>16</cp:revision>
  <dcterms:created xsi:type="dcterms:W3CDTF">2011-04-30T06:39:46Z</dcterms:created>
  <dcterms:modified xsi:type="dcterms:W3CDTF">2011-04-30T09:39:34Z</dcterms:modified>
</cp:coreProperties>
</file>