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AA69-3B29-4DE0-B69A-679F220643D0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79BC-59D9-4F39-AF90-5E7C9F37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3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AA69-3B29-4DE0-B69A-679F220643D0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79BC-59D9-4F39-AF90-5E7C9F37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AA69-3B29-4DE0-B69A-679F220643D0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79BC-59D9-4F39-AF90-5E7C9F37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AA69-3B29-4DE0-B69A-679F220643D0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79BC-59D9-4F39-AF90-5E7C9F37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1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AA69-3B29-4DE0-B69A-679F220643D0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79BC-59D9-4F39-AF90-5E7C9F37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1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AA69-3B29-4DE0-B69A-679F220643D0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79BC-59D9-4F39-AF90-5E7C9F37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3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AA69-3B29-4DE0-B69A-679F220643D0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79BC-59D9-4F39-AF90-5E7C9F37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7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AA69-3B29-4DE0-B69A-679F220643D0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79BC-59D9-4F39-AF90-5E7C9F37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2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AA69-3B29-4DE0-B69A-679F220643D0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79BC-59D9-4F39-AF90-5E7C9F37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AA69-3B29-4DE0-B69A-679F220643D0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79BC-59D9-4F39-AF90-5E7C9F37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AA69-3B29-4DE0-B69A-679F220643D0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79BC-59D9-4F39-AF90-5E7C9F37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6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DAA69-3B29-4DE0-B69A-679F220643D0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779BC-59D9-4F39-AF90-5E7C9F37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ава линија спајања 4"/>
          <p:cNvCxnSpPr/>
          <p:nvPr/>
        </p:nvCxnSpPr>
        <p:spPr>
          <a:xfrm>
            <a:off x="712413" y="2667000"/>
            <a:ext cx="6096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Права линија спајања 16"/>
          <p:cNvCxnSpPr/>
          <p:nvPr/>
        </p:nvCxnSpPr>
        <p:spPr>
          <a:xfrm>
            <a:off x="642741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ава линија спајања 6"/>
          <p:cNvCxnSpPr/>
          <p:nvPr/>
        </p:nvCxnSpPr>
        <p:spPr>
          <a:xfrm>
            <a:off x="86481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Права линија спајања 7"/>
          <p:cNvCxnSpPr/>
          <p:nvPr/>
        </p:nvCxnSpPr>
        <p:spPr>
          <a:xfrm>
            <a:off x="142107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Права линија спајања 8"/>
          <p:cNvCxnSpPr/>
          <p:nvPr/>
        </p:nvCxnSpPr>
        <p:spPr>
          <a:xfrm>
            <a:off x="197733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ава линија спајања 9"/>
          <p:cNvCxnSpPr/>
          <p:nvPr/>
        </p:nvCxnSpPr>
        <p:spPr>
          <a:xfrm>
            <a:off x="253359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ава линија спајања 10"/>
          <p:cNvCxnSpPr/>
          <p:nvPr/>
        </p:nvCxnSpPr>
        <p:spPr>
          <a:xfrm>
            <a:off x="308985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ава линија спајања 11"/>
          <p:cNvCxnSpPr/>
          <p:nvPr/>
        </p:nvCxnSpPr>
        <p:spPr>
          <a:xfrm>
            <a:off x="364611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ава линија спајања 12"/>
          <p:cNvCxnSpPr/>
          <p:nvPr/>
        </p:nvCxnSpPr>
        <p:spPr>
          <a:xfrm>
            <a:off x="420237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ава линија спајања 13"/>
          <p:cNvCxnSpPr/>
          <p:nvPr/>
        </p:nvCxnSpPr>
        <p:spPr>
          <a:xfrm>
            <a:off x="475863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ава линија спајања 14"/>
          <p:cNvCxnSpPr/>
          <p:nvPr/>
        </p:nvCxnSpPr>
        <p:spPr>
          <a:xfrm>
            <a:off x="531489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ава линија спајања 15"/>
          <p:cNvCxnSpPr/>
          <p:nvPr/>
        </p:nvCxnSpPr>
        <p:spPr>
          <a:xfrm>
            <a:off x="587115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" name="Правоугаоник 17"/>
          <p:cNvSpPr/>
          <p:nvPr/>
        </p:nvSpPr>
        <p:spPr>
          <a:xfrm>
            <a:off x="67431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/>
              <a:t>0</a:t>
            </a:r>
            <a:endParaRPr lang="en-US" sz="2400" b="1" dirty="0"/>
          </a:p>
        </p:txBody>
      </p:sp>
      <p:sp>
        <p:nvSpPr>
          <p:cNvPr id="19" name="Правоугаоник 18"/>
          <p:cNvSpPr/>
          <p:nvPr/>
        </p:nvSpPr>
        <p:spPr>
          <a:xfrm>
            <a:off x="123057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1</a:t>
            </a:r>
            <a:endParaRPr lang="en-US" sz="2400" b="1" dirty="0"/>
          </a:p>
        </p:txBody>
      </p:sp>
      <p:sp>
        <p:nvSpPr>
          <p:cNvPr id="21" name="Правоугаоник 20"/>
          <p:cNvSpPr/>
          <p:nvPr/>
        </p:nvSpPr>
        <p:spPr>
          <a:xfrm>
            <a:off x="234309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3</a:t>
            </a:r>
            <a:endParaRPr lang="en-US" sz="2400" b="1" dirty="0"/>
          </a:p>
        </p:txBody>
      </p:sp>
      <p:sp>
        <p:nvSpPr>
          <p:cNvPr id="23" name="Правоугаоник 22"/>
          <p:cNvSpPr/>
          <p:nvPr/>
        </p:nvSpPr>
        <p:spPr>
          <a:xfrm>
            <a:off x="345561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5</a:t>
            </a:r>
            <a:endParaRPr lang="en-US" sz="2400" b="1" dirty="0"/>
          </a:p>
        </p:txBody>
      </p:sp>
      <p:sp>
        <p:nvSpPr>
          <p:cNvPr id="25" name="Правоугаоник 24"/>
          <p:cNvSpPr/>
          <p:nvPr/>
        </p:nvSpPr>
        <p:spPr>
          <a:xfrm>
            <a:off x="456813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7</a:t>
            </a:r>
            <a:endParaRPr lang="en-US" sz="2400" b="1" dirty="0"/>
          </a:p>
        </p:txBody>
      </p:sp>
      <p:sp>
        <p:nvSpPr>
          <p:cNvPr id="26" name="Правоугаоник 25"/>
          <p:cNvSpPr/>
          <p:nvPr/>
        </p:nvSpPr>
        <p:spPr>
          <a:xfrm>
            <a:off x="512439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8</a:t>
            </a:r>
            <a:endParaRPr lang="en-US" sz="2400" b="1" dirty="0"/>
          </a:p>
        </p:txBody>
      </p:sp>
      <p:sp>
        <p:nvSpPr>
          <p:cNvPr id="27" name="Правоугаоник 26"/>
          <p:cNvSpPr/>
          <p:nvPr/>
        </p:nvSpPr>
        <p:spPr>
          <a:xfrm>
            <a:off x="568065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9</a:t>
            </a:r>
            <a:endParaRPr lang="en-US" sz="2400" b="1" dirty="0"/>
          </a:p>
        </p:txBody>
      </p:sp>
      <p:cxnSp>
        <p:nvCxnSpPr>
          <p:cNvPr id="31" name="Права линија спајања 30"/>
          <p:cNvCxnSpPr/>
          <p:nvPr/>
        </p:nvCxnSpPr>
        <p:spPr>
          <a:xfrm>
            <a:off x="598056" y="4318926"/>
            <a:ext cx="6096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Права линија спајања 31"/>
          <p:cNvCxnSpPr/>
          <p:nvPr/>
        </p:nvCxnSpPr>
        <p:spPr>
          <a:xfrm>
            <a:off x="631305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Права линија спајања 32"/>
          <p:cNvCxnSpPr/>
          <p:nvPr/>
        </p:nvCxnSpPr>
        <p:spPr>
          <a:xfrm>
            <a:off x="75045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Права линија спајања 33"/>
          <p:cNvCxnSpPr/>
          <p:nvPr/>
        </p:nvCxnSpPr>
        <p:spPr>
          <a:xfrm>
            <a:off x="130671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Права линија спајања 34"/>
          <p:cNvCxnSpPr/>
          <p:nvPr/>
        </p:nvCxnSpPr>
        <p:spPr>
          <a:xfrm>
            <a:off x="186297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Права линија спајања 35"/>
          <p:cNvCxnSpPr/>
          <p:nvPr/>
        </p:nvCxnSpPr>
        <p:spPr>
          <a:xfrm>
            <a:off x="241923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Права линија спајања 36"/>
          <p:cNvCxnSpPr/>
          <p:nvPr/>
        </p:nvCxnSpPr>
        <p:spPr>
          <a:xfrm>
            <a:off x="297549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Права линија спајања 37"/>
          <p:cNvCxnSpPr/>
          <p:nvPr/>
        </p:nvCxnSpPr>
        <p:spPr>
          <a:xfrm>
            <a:off x="353175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Права линија спајања 38"/>
          <p:cNvCxnSpPr/>
          <p:nvPr/>
        </p:nvCxnSpPr>
        <p:spPr>
          <a:xfrm>
            <a:off x="408801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Права линија спајања 39"/>
          <p:cNvCxnSpPr/>
          <p:nvPr/>
        </p:nvCxnSpPr>
        <p:spPr>
          <a:xfrm>
            <a:off x="464427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Права линија спајања 40"/>
          <p:cNvCxnSpPr/>
          <p:nvPr/>
        </p:nvCxnSpPr>
        <p:spPr>
          <a:xfrm>
            <a:off x="520053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Права линија спајања 41"/>
          <p:cNvCxnSpPr/>
          <p:nvPr/>
        </p:nvCxnSpPr>
        <p:spPr>
          <a:xfrm>
            <a:off x="575679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3" name="Правоугаоник 42"/>
          <p:cNvSpPr/>
          <p:nvPr/>
        </p:nvSpPr>
        <p:spPr>
          <a:xfrm>
            <a:off x="55995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/>
              <a:t>0</a:t>
            </a:r>
            <a:endParaRPr lang="en-US" sz="2400" b="1" dirty="0"/>
          </a:p>
        </p:txBody>
      </p:sp>
      <p:sp>
        <p:nvSpPr>
          <p:cNvPr id="44" name="Правоугаоник 43"/>
          <p:cNvSpPr/>
          <p:nvPr/>
        </p:nvSpPr>
        <p:spPr>
          <a:xfrm>
            <a:off x="111621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1</a:t>
            </a:r>
            <a:endParaRPr lang="en-US" sz="2400" b="1" dirty="0"/>
          </a:p>
        </p:txBody>
      </p:sp>
      <p:sp>
        <p:nvSpPr>
          <p:cNvPr id="46" name="Правоугаоник 45"/>
          <p:cNvSpPr/>
          <p:nvPr/>
        </p:nvSpPr>
        <p:spPr>
          <a:xfrm>
            <a:off x="222873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3</a:t>
            </a:r>
            <a:endParaRPr lang="en-US" sz="2400" b="1" dirty="0"/>
          </a:p>
        </p:txBody>
      </p:sp>
      <p:sp>
        <p:nvSpPr>
          <p:cNvPr id="47" name="Правоугаоник 46"/>
          <p:cNvSpPr/>
          <p:nvPr/>
        </p:nvSpPr>
        <p:spPr>
          <a:xfrm>
            <a:off x="278499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4</a:t>
            </a:r>
            <a:endParaRPr lang="en-US" sz="2400" b="1" dirty="0"/>
          </a:p>
        </p:txBody>
      </p:sp>
      <p:sp>
        <p:nvSpPr>
          <p:cNvPr id="50" name="Правоугаоник 49"/>
          <p:cNvSpPr/>
          <p:nvPr/>
        </p:nvSpPr>
        <p:spPr>
          <a:xfrm>
            <a:off x="445377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7</a:t>
            </a:r>
            <a:endParaRPr lang="en-US" sz="2400" b="1" dirty="0"/>
          </a:p>
        </p:txBody>
      </p:sp>
      <p:sp>
        <p:nvSpPr>
          <p:cNvPr id="51" name="Правоугаоник 50"/>
          <p:cNvSpPr/>
          <p:nvPr/>
        </p:nvSpPr>
        <p:spPr>
          <a:xfrm>
            <a:off x="501003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8</a:t>
            </a:r>
            <a:endParaRPr lang="en-US" sz="2400" b="1" dirty="0"/>
          </a:p>
        </p:txBody>
      </p:sp>
      <p:sp>
        <p:nvSpPr>
          <p:cNvPr id="52" name="Правоугаоник 51"/>
          <p:cNvSpPr/>
          <p:nvPr/>
        </p:nvSpPr>
        <p:spPr>
          <a:xfrm>
            <a:off x="556629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9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98056" y="1545314"/>
            <a:ext cx="648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70C0"/>
                </a:solidFill>
              </a:rPr>
              <a:t>Упиши бројеве који недостају: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8056" y="3238478"/>
            <a:ext cx="648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70C0"/>
                </a:solidFill>
              </a:rPr>
              <a:t>Бројеве   2 ,  5,  6  и  10   упиши  на  своје  место: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7" name="Правоугаоник 76"/>
          <p:cNvSpPr/>
          <p:nvPr/>
        </p:nvSpPr>
        <p:spPr>
          <a:xfrm>
            <a:off x="1974010" y="4648200"/>
            <a:ext cx="7062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C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Бројевна</a:t>
            </a:r>
            <a:r>
              <a:rPr lang="sr-Cyrl-C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права ,</a:t>
            </a:r>
          </a:p>
          <a:p>
            <a:pPr algn="ctr"/>
            <a:r>
              <a:rPr lang="sr-Cyrl-C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бројеви прве десетице</a:t>
            </a:r>
            <a:endParaRPr lang="sr-Cyrl-C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9" name="Слика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40" y="5791200"/>
            <a:ext cx="955319" cy="57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ава линија спајања 4"/>
          <p:cNvCxnSpPr/>
          <p:nvPr/>
        </p:nvCxnSpPr>
        <p:spPr>
          <a:xfrm>
            <a:off x="712413" y="2667000"/>
            <a:ext cx="6096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Права линија спајања 16"/>
          <p:cNvCxnSpPr/>
          <p:nvPr/>
        </p:nvCxnSpPr>
        <p:spPr>
          <a:xfrm>
            <a:off x="642741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ава линија спајања 6"/>
          <p:cNvCxnSpPr/>
          <p:nvPr/>
        </p:nvCxnSpPr>
        <p:spPr>
          <a:xfrm>
            <a:off x="86481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Права линија спајања 7"/>
          <p:cNvCxnSpPr/>
          <p:nvPr/>
        </p:nvCxnSpPr>
        <p:spPr>
          <a:xfrm>
            <a:off x="142107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Права линија спајања 8"/>
          <p:cNvCxnSpPr/>
          <p:nvPr/>
        </p:nvCxnSpPr>
        <p:spPr>
          <a:xfrm>
            <a:off x="197733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ава линија спајања 9"/>
          <p:cNvCxnSpPr/>
          <p:nvPr/>
        </p:nvCxnSpPr>
        <p:spPr>
          <a:xfrm>
            <a:off x="253359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ава линија спајања 10"/>
          <p:cNvCxnSpPr/>
          <p:nvPr/>
        </p:nvCxnSpPr>
        <p:spPr>
          <a:xfrm>
            <a:off x="308985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ава линија спајања 11"/>
          <p:cNvCxnSpPr/>
          <p:nvPr/>
        </p:nvCxnSpPr>
        <p:spPr>
          <a:xfrm>
            <a:off x="364611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ава линија спајања 12"/>
          <p:cNvCxnSpPr/>
          <p:nvPr/>
        </p:nvCxnSpPr>
        <p:spPr>
          <a:xfrm>
            <a:off x="420237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ава линија спајања 13"/>
          <p:cNvCxnSpPr/>
          <p:nvPr/>
        </p:nvCxnSpPr>
        <p:spPr>
          <a:xfrm>
            <a:off x="475863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ава линија спајања 14"/>
          <p:cNvCxnSpPr/>
          <p:nvPr/>
        </p:nvCxnSpPr>
        <p:spPr>
          <a:xfrm>
            <a:off x="531489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ава линија спајања 15"/>
          <p:cNvCxnSpPr/>
          <p:nvPr/>
        </p:nvCxnSpPr>
        <p:spPr>
          <a:xfrm>
            <a:off x="5871153" y="2514600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" name="Правоугаоник 17"/>
          <p:cNvSpPr/>
          <p:nvPr/>
        </p:nvSpPr>
        <p:spPr>
          <a:xfrm>
            <a:off x="67431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/>
              <a:t>0</a:t>
            </a:r>
            <a:endParaRPr lang="en-US" sz="2400" b="1" dirty="0"/>
          </a:p>
        </p:txBody>
      </p:sp>
      <p:sp>
        <p:nvSpPr>
          <p:cNvPr id="19" name="Правоугаоник 18"/>
          <p:cNvSpPr/>
          <p:nvPr/>
        </p:nvSpPr>
        <p:spPr>
          <a:xfrm>
            <a:off x="123057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1</a:t>
            </a:r>
            <a:endParaRPr lang="en-US" sz="2400" b="1" dirty="0"/>
          </a:p>
        </p:txBody>
      </p:sp>
      <p:sp>
        <p:nvSpPr>
          <p:cNvPr id="21" name="Правоугаоник 20"/>
          <p:cNvSpPr/>
          <p:nvPr/>
        </p:nvSpPr>
        <p:spPr>
          <a:xfrm>
            <a:off x="234309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3</a:t>
            </a:r>
            <a:endParaRPr lang="en-US" sz="2400" b="1" dirty="0"/>
          </a:p>
        </p:txBody>
      </p:sp>
      <p:sp>
        <p:nvSpPr>
          <p:cNvPr id="23" name="Правоугаоник 22"/>
          <p:cNvSpPr/>
          <p:nvPr/>
        </p:nvSpPr>
        <p:spPr>
          <a:xfrm>
            <a:off x="345561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5</a:t>
            </a:r>
            <a:endParaRPr lang="en-US" sz="2400" b="1" dirty="0"/>
          </a:p>
        </p:txBody>
      </p:sp>
      <p:sp>
        <p:nvSpPr>
          <p:cNvPr id="25" name="Правоугаоник 24"/>
          <p:cNvSpPr/>
          <p:nvPr/>
        </p:nvSpPr>
        <p:spPr>
          <a:xfrm>
            <a:off x="456813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7</a:t>
            </a:r>
            <a:endParaRPr lang="en-US" sz="2400" b="1" dirty="0"/>
          </a:p>
        </p:txBody>
      </p:sp>
      <p:sp>
        <p:nvSpPr>
          <p:cNvPr id="26" name="Правоугаоник 25"/>
          <p:cNvSpPr/>
          <p:nvPr/>
        </p:nvSpPr>
        <p:spPr>
          <a:xfrm>
            <a:off x="512439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8</a:t>
            </a:r>
            <a:endParaRPr lang="en-US" sz="2400" b="1" dirty="0"/>
          </a:p>
        </p:txBody>
      </p:sp>
      <p:sp>
        <p:nvSpPr>
          <p:cNvPr id="27" name="Правоугаоник 26"/>
          <p:cNvSpPr/>
          <p:nvPr/>
        </p:nvSpPr>
        <p:spPr>
          <a:xfrm>
            <a:off x="568065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9</a:t>
            </a:r>
            <a:endParaRPr lang="en-US" sz="2400" b="1" dirty="0"/>
          </a:p>
        </p:txBody>
      </p:sp>
      <p:cxnSp>
        <p:nvCxnSpPr>
          <p:cNvPr id="31" name="Права линија спајања 30"/>
          <p:cNvCxnSpPr/>
          <p:nvPr/>
        </p:nvCxnSpPr>
        <p:spPr>
          <a:xfrm>
            <a:off x="598056" y="4318926"/>
            <a:ext cx="6096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Права линија спајања 31"/>
          <p:cNvCxnSpPr/>
          <p:nvPr/>
        </p:nvCxnSpPr>
        <p:spPr>
          <a:xfrm>
            <a:off x="631305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Права линија спајања 32"/>
          <p:cNvCxnSpPr/>
          <p:nvPr/>
        </p:nvCxnSpPr>
        <p:spPr>
          <a:xfrm>
            <a:off x="75045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Права линија спајања 33"/>
          <p:cNvCxnSpPr/>
          <p:nvPr/>
        </p:nvCxnSpPr>
        <p:spPr>
          <a:xfrm>
            <a:off x="130671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Права линија спајања 34"/>
          <p:cNvCxnSpPr/>
          <p:nvPr/>
        </p:nvCxnSpPr>
        <p:spPr>
          <a:xfrm>
            <a:off x="186297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Права линија спајања 35"/>
          <p:cNvCxnSpPr/>
          <p:nvPr/>
        </p:nvCxnSpPr>
        <p:spPr>
          <a:xfrm>
            <a:off x="241923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Права линија спајања 36"/>
          <p:cNvCxnSpPr/>
          <p:nvPr/>
        </p:nvCxnSpPr>
        <p:spPr>
          <a:xfrm>
            <a:off x="297549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Права линија спајања 37"/>
          <p:cNvCxnSpPr/>
          <p:nvPr/>
        </p:nvCxnSpPr>
        <p:spPr>
          <a:xfrm>
            <a:off x="353175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Права линија спајања 38"/>
          <p:cNvCxnSpPr/>
          <p:nvPr/>
        </p:nvCxnSpPr>
        <p:spPr>
          <a:xfrm>
            <a:off x="408801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Права линија спајања 39"/>
          <p:cNvCxnSpPr/>
          <p:nvPr/>
        </p:nvCxnSpPr>
        <p:spPr>
          <a:xfrm>
            <a:off x="464427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Права линија спајања 40"/>
          <p:cNvCxnSpPr/>
          <p:nvPr/>
        </p:nvCxnSpPr>
        <p:spPr>
          <a:xfrm>
            <a:off x="520053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Права линија спајања 41"/>
          <p:cNvCxnSpPr/>
          <p:nvPr/>
        </p:nvCxnSpPr>
        <p:spPr>
          <a:xfrm>
            <a:off x="5756796" y="4166526"/>
            <a:ext cx="0" cy="304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3" name="Правоугаоник 42"/>
          <p:cNvSpPr/>
          <p:nvPr/>
        </p:nvSpPr>
        <p:spPr>
          <a:xfrm>
            <a:off x="55995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/>
              <a:t>0</a:t>
            </a:r>
            <a:endParaRPr lang="en-US" sz="2400" b="1" dirty="0"/>
          </a:p>
        </p:txBody>
      </p:sp>
      <p:sp>
        <p:nvSpPr>
          <p:cNvPr id="44" name="Правоугаоник 43"/>
          <p:cNvSpPr/>
          <p:nvPr/>
        </p:nvSpPr>
        <p:spPr>
          <a:xfrm>
            <a:off x="111621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1</a:t>
            </a:r>
            <a:endParaRPr lang="en-US" sz="2400" b="1" dirty="0"/>
          </a:p>
        </p:txBody>
      </p:sp>
      <p:sp>
        <p:nvSpPr>
          <p:cNvPr id="46" name="Правоугаоник 45"/>
          <p:cNvSpPr/>
          <p:nvPr/>
        </p:nvSpPr>
        <p:spPr>
          <a:xfrm>
            <a:off x="222873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3</a:t>
            </a:r>
            <a:endParaRPr lang="en-US" sz="2400" b="1" dirty="0"/>
          </a:p>
        </p:txBody>
      </p:sp>
      <p:sp>
        <p:nvSpPr>
          <p:cNvPr id="47" name="Правоугаоник 46"/>
          <p:cNvSpPr/>
          <p:nvPr/>
        </p:nvSpPr>
        <p:spPr>
          <a:xfrm>
            <a:off x="278499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4</a:t>
            </a:r>
            <a:endParaRPr lang="en-US" sz="2400" b="1" dirty="0"/>
          </a:p>
        </p:txBody>
      </p:sp>
      <p:sp>
        <p:nvSpPr>
          <p:cNvPr id="50" name="Правоугаоник 49"/>
          <p:cNvSpPr/>
          <p:nvPr/>
        </p:nvSpPr>
        <p:spPr>
          <a:xfrm>
            <a:off x="445377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7</a:t>
            </a:r>
            <a:endParaRPr lang="en-US" sz="2400" b="1" dirty="0"/>
          </a:p>
        </p:txBody>
      </p:sp>
      <p:sp>
        <p:nvSpPr>
          <p:cNvPr id="51" name="Правоугаоник 50"/>
          <p:cNvSpPr/>
          <p:nvPr/>
        </p:nvSpPr>
        <p:spPr>
          <a:xfrm>
            <a:off x="501003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8</a:t>
            </a:r>
            <a:endParaRPr lang="en-US" sz="2400" b="1" dirty="0"/>
          </a:p>
        </p:txBody>
      </p:sp>
      <p:sp>
        <p:nvSpPr>
          <p:cNvPr id="52" name="Правоугаоник 51"/>
          <p:cNvSpPr/>
          <p:nvPr/>
        </p:nvSpPr>
        <p:spPr>
          <a:xfrm>
            <a:off x="556629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9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98056" y="1545314"/>
            <a:ext cx="648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70C0"/>
                </a:solidFill>
              </a:rPr>
              <a:t>Упиши бројеве који недостају: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8056" y="3238478"/>
            <a:ext cx="648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70C0"/>
                </a:solidFill>
              </a:rPr>
              <a:t>Бројеве   2 ,  5,  6  и  10   упиши  на  своје  место: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8" name="Правоугаоник 47"/>
          <p:cNvSpPr/>
          <p:nvPr/>
        </p:nvSpPr>
        <p:spPr>
          <a:xfrm>
            <a:off x="289935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4</a:t>
            </a:r>
            <a:endParaRPr lang="en-US" sz="2400" b="1" dirty="0"/>
          </a:p>
        </p:txBody>
      </p:sp>
      <p:sp>
        <p:nvSpPr>
          <p:cNvPr id="49" name="Правоугаоник 48"/>
          <p:cNvSpPr/>
          <p:nvPr/>
        </p:nvSpPr>
        <p:spPr>
          <a:xfrm>
            <a:off x="178683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2</a:t>
            </a:r>
            <a:endParaRPr lang="en-US" sz="2400" b="1" dirty="0"/>
          </a:p>
        </p:txBody>
      </p:sp>
      <p:sp>
        <p:nvSpPr>
          <p:cNvPr id="53" name="Правоугаоник 52"/>
          <p:cNvSpPr/>
          <p:nvPr/>
        </p:nvSpPr>
        <p:spPr>
          <a:xfrm>
            <a:off x="4011873" y="1981200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6</a:t>
            </a:r>
            <a:endParaRPr lang="en-US" sz="2400" b="1" dirty="0"/>
          </a:p>
        </p:txBody>
      </p:sp>
      <p:sp>
        <p:nvSpPr>
          <p:cNvPr id="54" name="Правоугаоник 53"/>
          <p:cNvSpPr/>
          <p:nvPr/>
        </p:nvSpPr>
        <p:spPr>
          <a:xfrm>
            <a:off x="6236913" y="1981200"/>
            <a:ext cx="5715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10</a:t>
            </a:r>
            <a:endParaRPr lang="en-US" sz="2400" b="1" dirty="0"/>
          </a:p>
        </p:txBody>
      </p:sp>
      <p:sp>
        <p:nvSpPr>
          <p:cNvPr id="55" name="Правоугаоник 54"/>
          <p:cNvSpPr/>
          <p:nvPr/>
        </p:nvSpPr>
        <p:spPr>
          <a:xfrm>
            <a:off x="1773071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2</a:t>
            </a:r>
            <a:endParaRPr lang="en-US" sz="2400" b="1" dirty="0"/>
          </a:p>
        </p:txBody>
      </p:sp>
      <p:sp>
        <p:nvSpPr>
          <p:cNvPr id="56" name="Правоугаоник 55"/>
          <p:cNvSpPr/>
          <p:nvPr/>
        </p:nvSpPr>
        <p:spPr>
          <a:xfrm>
            <a:off x="3341256" y="363312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5</a:t>
            </a:r>
            <a:endParaRPr lang="en-US" sz="2400" b="1" dirty="0"/>
          </a:p>
        </p:txBody>
      </p:sp>
      <p:sp>
        <p:nvSpPr>
          <p:cNvPr id="57" name="Правоугаоник 56"/>
          <p:cNvSpPr/>
          <p:nvPr/>
        </p:nvSpPr>
        <p:spPr>
          <a:xfrm>
            <a:off x="3899108" y="3650186"/>
            <a:ext cx="3810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6</a:t>
            </a:r>
            <a:endParaRPr lang="en-US" sz="2400" b="1" dirty="0"/>
          </a:p>
        </p:txBody>
      </p:sp>
      <p:sp>
        <p:nvSpPr>
          <p:cNvPr id="58" name="Правоугаоник 57"/>
          <p:cNvSpPr/>
          <p:nvPr/>
        </p:nvSpPr>
        <p:spPr>
          <a:xfrm>
            <a:off x="5991878" y="3607810"/>
            <a:ext cx="702178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2400" b="1" dirty="0" smtClean="0"/>
              <a:t>10</a:t>
            </a:r>
            <a:endParaRPr lang="en-US" sz="2400" b="1" dirty="0"/>
          </a:p>
        </p:txBody>
      </p:sp>
      <p:pic>
        <p:nvPicPr>
          <p:cNvPr id="59" name="Слика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40" y="5791200"/>
            <a:ext cx="955319" cy="57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8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Закривљена стрелица надоле 79"/>
          <p:cNvSpPr/>
          <p:nvPr/>
        </p:nvSpPr>
        <p:spPr>
          <a:xfrm>
            <a:off x="2706634" y="1250013"/>
            <a:ext cx="2273164" cy="490919"/>
          </a:xfrm>
          <a:prstGeom prst="curvedDownArrow">
            <a:avLst/>
          </a:prstGeom>
          <a:solidFill>
            <a:srgbClr val="92D05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49" y="1740932"/>
            <a:ext cx="6254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TextBox 78"/>
          <p:cNvSpPr txBox="1"/>
          <p:nvPr/>
        </p:nvSpPr>
        <p:spPr>
          <a:xfrm>
            <a:off x="607325" y="828669"/>
            <a:ext cx="5717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0070C0"/>
                </a:solidFill>
              </a:rPr>
              <a:t>Жаба је на трећем листу,скочила је 4 листа.</a:t>
            </a:r>
          </a:p>
          <a:p>
            <a:r>
              <a:rPr lang="sr-Cyrl-CS" dirty="0" smtClean="0">
                <a:solidFill>
                  <a:srgbClr val="0070C0"/>
                </a:solidFill>
              </a:rPr>
              <a:t>На ком листу је сада?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26893"/>
            <a:ext cx="6254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625049" y="2655332"/>
            <a:ext cx="6239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0070C0"/>
                </a:solidFill>
              </a:rPr>
              <a:t>Жаба је на осмом  листу,скочила је  уназад 4 листа.</a:t>
            </a:r>
          </a:p>
          <a:p>
            <a:r>
              <a:rPr lang="sr-Cyrl-CS" dirty="0" smtClean="0">
                <a:solidFill>
                  <a:srgbClr val="0070C0"/>
                </a:solidFill>
              </a:rPr>
              <a:t>На ком листу је сада?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602406"/>
            <a:ext cx="6254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609600" y="4636532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0070C0"/>
                </a:solidFill>
              </a:rPr>
              <a:t>Жаба је на првом листу, скочила је напред  4 листа, па још два.</a:t>
            </a:r>
          </a:p>
          <a:p>
            <a:r>
              <a:rPr lang="sr-Cyrl-CS" dirty="0" smtClean="0">
                <a:solidFill>
                  <a:srgbClr val="0070C0"/>
                </a:solidFill>
              </a:rPr>
              <a:t>На ком листу је сада?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218" y="1250013"/>
            <a:ext cx="408437" cy="63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Закривљена стрелица надоле 86"/>
          <p:cNvSpPr/>
          <p:nvPr/>
        </p:nvSpPr>
        <p:spPr>
          <a:xfrm>
            <a:off x="898478" y="3236622"/>
            <a:ext cx="4419600" cy="490919"/>
          </a:xfrm>
          <a:prstGeom prst="curvedDownArrow">
            <a:avLst/>
          </a:prstGeom>
          <a:solidFill>
            <a:srgbClr val="92D05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781" y="3162320"/>
            <a:ext cx="408437" cy="63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82643"/>
            <a:ext cx="408437" cy="63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Слика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206890"/>
            <a:ext cx="955319" cy="57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Закривљена стрелица надоле 79"/>
          <p:cNvSpPr/>
          <p:nvPr/>
        </p:nvSpPr>
        <p:spPr>
          <a:xfrm>
            <a:off x="2706634" y="1250013"/>
            <a:ext cx="2273164" cy="490919"/>
          </a:xfrm>
          <a:prstGeom prst="curvedDownArrow">
            <a:avLst/>
          </a:prstGeom>
          <a:solidFill>
            <a:srgbClr val="92D05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49" y="1740932"/>
            <a:ext cx="6254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TextBox 78"/>
          <p:cNvSpPr txBox="1"/>
          <p:nvPr/>
        </p:nvSpPr>
        <p:spPr>
          <a:xfrm>
            <a:off x="607325" y="828669"/>
            <a:ext cx="5717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0070C0"/>
                </a:solidFill>
              </a:rPr>
              <a:t>Жаба је на трећем листу,скочила је 4 листа.</a:t>
            </a:r>
          </a:p>
          <a:p>
            <a:r>
              <a:rPr lang="sr-Cyrl-CS" dirty="0" smtClean="0">
                <a:solidFill>
                  <a:srgbClr val="0070C0"/>
                </a:solidFill>
              </a:rPr>
              <a:t>На ком листу је сада?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26893"/>
            <a:ext cx="6254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625049" y="2655332"/>
            <a:ext cx="6239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0070C0"/>
                </a:solidFill>
              </a:rPr>
              <a:t>Жаба је на осмом  листу,скочила је  уназад 4 листа.</a:t>
            </a:r>
          </a:p>
          <a:p>
            <a:r>
              <a:rPr lang="sr-Cyrl-CS" dirty="0" smtClean="0">
                <a:solidFill>
                  <a:srgbClr val="0070C0"/>
                </a:solidFill>
              </a:rPr>
              <a:t>На ком листу је сада?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602406"/>
            <a:ext cx="6254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609600" y="4636532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0070C0"/>
                </a:solidFill>
              </a:rPr>
              <a:t>Жаба је на првом листу, скочила је напред  4 листа, па још два.</a:t>
            </a:r>
          </a:p>
          <a:p>
            <a:r>
              <a:rPr lang="sr-Cyrl-CS" dirty="0" smtClean="0">
                <a:solidFill>
                  <a:srgbClr val="0070C0"/>
                </a:solidFill>
              </a:rPr>
              <a:t>На ком листу је сада?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218" y="1250013"/>
            <a:ext cx="408437" cy="63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Закривљена стрелица надоле 86"/>
          <p:cNvSpPr/>
          <p:nvPr/>
        </p:nvSpPr>
        <p:spPr>
          <a:xfrm>
            <a:off x="898478" y="3236622"/>
            <a:ext cx="4419600" cy="490919"/>
          </a:xfrm>
          <a:prstGeom prst="curvedDownArrow">
            <a:avLst/>
          </a:prstGeom>
          <a:solidFill>
            <a:srgbClr val="92D05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781" y="3162320"/>
            <a:ext cx="408437" cy="63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82643"/>
            <a:ext cx="408437" cy="63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08278" y="3210016"/>
            <a:ext cx="2206388" cy="567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887" y="5347690"/>
            <a:ext cx="22685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559" y="5282643"/>
            <a:ext cx="1328241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943719"/>
            <a:ext cx="95726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239000" y="1844112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>
                <a:solidFill>
                  <a:srgbClr val="C00000"/>
                </a:solidFill>
              </a:rPr>
              <a:t>3 + 4 </a:t>
            </a:r>
            <a:r>
              <a:rPr lang="sr-Cyrl-CS" sz="2800" b="1" dirty="0" smtClean="0">
                <a:solidFill>
                  <a:srgbClr val="C00000"/>
                </a:solidFill>
              </a:rPr>
              <a:t>= </a:t>
            </a:r>
            <a:r>
              <a:rPr lang="sr-Latn-RS" sz="2800" b="1" dirty="0" smtClean="0">
                <a:solidFill>
                  <a:srgbClr val="C00000"/>
                </a:solidFill>
              </a:rPr>
              <a:t>7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3801845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C00000"/>
                </a:solidFill>
              </a:rPr>
              <a:t>8 – 4 = 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10400" y="5524443"/>
            <a:ext cx="202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C00000"/>
                </a:solidFill>
              </a:rPr>
              <a:t>1 + 4 + </a:t>
            </a:r>
            <a:r>
              <a:rPr lang="sr-Cyrl-CS" sz="2800" b="1" dirty="0" smtClean="0">
                <a:solidFill>
                  <a:srgbClr val="00B050"/>
                </a:solidFill>
              </a:rPr>
              <a:t>2</a:t>
            </a:r>
            <a:r>
              <a:rPr lang="sr-Cyrl-CS" sz="2800" b="1" dirty="0" smtClean="0">
                <a:solidFill>
                  <a:srgbClr val="C00000"/>
                </a:solidFill>
              </a:rPr>
              <a:t> </a:t>
            </a:r>
            <a:r>
              <a:rPr lang="sr-Cyrl-CS" sz="2800" b="1" dirty="0" smtClean="0">
                <a:solidFill>
                  <a:srgbClr val="00B050"/>
                </a:solidFill>
              </a:rPr>
              <a:t>= 7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52898" y="5130876"/>
            <a:ext cx="299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00B050"/>
                </a:solidFill>
              </a:rPr>
              <a:t>5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18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68363E-6 L 0.06875 -0.05782 C 0.08316 -0.07077 0.10469 -0.07771 0.12726 -0.07771 C 0.15295 -0.07771 0.17344 -0.07077 0.18785 -0.05782 L 0.25694 1.68363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47" y="-38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2567 L -0.06493 -0.05065 C -0.07847 -0.06869 -0.09878 -0.07771 -0.11996 -0.07771 C -0.14409 -0.07771 -0.16336 -0.06869 -0.17691 -0.05065 L -0.24166 0.02567 " pathEditMode="relative" rAng="0" ptsTypes="FffFF">
                                      <p:cBhvr>
                                        <p:cTn id="1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83" y="-5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3691E-6 C -0.00591 -0.02544 0.0033 -0.04139 0.021 -0.04579 C 0.03107 -0.05249 0.04149 -0.05619 0.05225 -0.05966 C 0.05694 -0.06591 0.06059 -0.06591 0.06718 -0.06776 C 0.10503 -0.06706 0.14288 -0.06683 0.18073 -0.06568 C 0.19409 -0.06521 0.20364 -0.04139 0.21493 -0.03584 C 0.21892 -0.03075 0.2217 -0.02497 0.22552 -0.01989 C 0.22708 -0.01156 0.22604 -0.00231 0.22847 0.00579 C 0.22916 0.00833 0.22934 0.00047 0.22986 -0.00208 C 0.2309 -0.0074 0.23194 -0.01272 0.23298 -0.01804 C 0.23368 -0.02197 0.23333 -0.02613 0.23437 -0.02983 C 0.23489 -0.03168 0.23645 -0.0326 0.23732 -0.03399 C 0.2434 -0.04371 0.24895 -0.0518 0.25833 -0.05573 C 0.26284 -0.05966 0.26823 -0.06498 0.27326 -0.06776 C 0.2802 -0.07169 0.28836 -0.07261 0.29566 -0.07562 C 0.31215 -0.07423 0.32361 -0.07146 0.33889 -0.06776 C 0.34895 -0.05897 0.346 -0.06406 0.35677 -0.04972 C 0.35833 -0.04764 0.36128 -0.04394 0.36128 -0.04394 C 0.36284 -0.03561 0.3625 -0.03561 0.3658 -0.02798 C 0.3658 -0.02798 0.37465 -0.01202 0.37465 -0.00601 C 0.37465 -0.00508 0.37378 -0.0074 0.37326 -0.00809 " pathEditMode="relative" ptsTypes="ffffffffffffffffffffA">
                                      <p:cBhvr>
                                        <p:cTn id="37" dur="3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202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тема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bg</dc:creator>
  <cp:lastModifiedBy>Kabinet</cp:lastModifiedBy>
  <cp:revision>7</cp:revision>
  <dcterms:created xsi:type="dcterms:W3CDTF">2014-12-29T08:42:32Z</dcterms:created>
  <dcterms:modified xsi:type="dcterms:W3CDTF">2014-12-29T13:52:03Z</dcterms:modified>
</cp:coreProperties>
</file>