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1CD0C-1B14-494F-A605-527A48AFD503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DC666-9732-4751-AD82-F2DAF47899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1551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DC666-9732-4751-AD82-F2DAF478996F}" type="slidenum">
              <a:rPr lang="sr-Latn-CS" smtClean="0"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57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577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8148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4041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5132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405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711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6264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5529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710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397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4046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C3DE-7675-46AC-9FA7-62720FB9AE7D}" type="datetimeFigureOut">
              <a:rPr lang="sr-Latn-CS" smtClean="0"/>
              <a:t>31.1.2013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AF93-1B6E-461B-A7BA-70B697AA182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8690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угаоник 4"/>
          <p:cNvSpPr/>
          <p:nvPr/>
        </p:nvSpPr>
        <p:spPr>
          <a:xfrm>
            <a:off x="1970541" y="1371600"/>
            <a:ext cx="652172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MATEMAT</a:t>
            </a:r>
            <a:r>
              <a:rPr lang="sr-Cyrl-C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</a:t>
            </a:r>
            <a:endParaRPr lang="sr-Latn-C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авоугаоник 5"/>
          <p:cNvSpPr/>
          <p:nvPr/>
        </p:nvSpPr>
        <p:spPr>
          <a:xfrm>
            <a:off x="2017222" y="1372737"/>
            <a:ext cx="64283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MATEMAT</a:t>
            </a:r>
            <a:r>
              <a:rPr lang="sr-Cyrl-C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</a:t>
            </a:r>
            <a:endParaRPr lang="sr-Latn-C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20" y="3200400"/>
            <a:ext cx="3165114" cy="3670110"/>
          </a:xfrm>
          <a:prstGeom prst="rect">
            <a:avLst/>
          </a:prstGeom>
        </p:spPr>
      </p:pic>
      <p:sp>
        <p:nvSpPr>
          <p:cNvPr id="8" name="Правоугаоник 7"/>
          <p:cNvSpPr/>
          <p:nvPr/>
        </p:nvSpPr>
        <p:spPr>
          <a:xfrm>
            <a:off x="2930454" y="2908012"/>
            <a:ext cx="25935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Други разред</a:t>
            </a:r>
            <a:endParaRPr lang="sr-Cyrl-C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601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м.т</a:t>
            </a:r>
            <a:r>
              <a:rPr lang="sr-Cyrl-C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796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1070987" y="2967335"/>
            <a:ext cx="7002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Непознати чинилац</a:t>
            </a:r>
            <a:endParaRPr lang="sr-Cyrl-C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2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4925" y="0"/>
            <a:ext cx="8534400" cy="1858962"/>
          </a:xfrm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5 </a:t>
            </a:r>
            <a:r>
              <a:rPr lang="sr-Cyrl-CS" b="1" dirty="0" err="1" smtClean="0">
                <a:solidFill>
                  <a:srgbClr val="7030A0"/>
                </a:solidFill>
              </a:rPr>
              <a:t>олов</a:t>
            </a:r>
            <a:r>
              <a:rPr lang="en-US" b="1" smtClean="0">
                <a:solidFill>
                  <a:srgbClr val="7030A0"/>
                </a:solidFill>
              </a:rPr>
              <a:t>a</a:t>
            </a:r>
            <a:r>
              <a:rPr lang="sr-Cyrl-CS" b="1" smtClean="0">
                <a:solidFill>
                  <a:srgbClr val="7030A0"/>
                </a:solidFill>
              </a:rPr>
              <a:t>ка </a:t>
            </a:r>
            <a:r>
              <a:rPr lang="sr-Cyrl-CS" b="1" dirty="0" smtClean="0">
                <a:solidFill>
                  <a:srgbClr val="7030A0"/>
                </a:solidFill>
              </a:rPr>
              <a:t>сам платио 40 динара.</a:t>
            </a:r>
            <a:br>
              <a:rPr lang="sr-Cyrl-CS" b="1" dirty="0" smtClean="0">
                <a:solidFill>
                  <a:srgbClr val="7030A0"/>
                </a:solidFill>
              </a:rPr>
            </a:br>
            <a:r>
              <a:rPr lang="sr-Cyrl-CS" b="1" dirty="0" smtClean="0">
                <a:solidFill>
                  <a:srgbClr val="7030A0"/>
                </a:solidFill>
              </a:rPr>
              <a:t>Колико кошта 1 оловка?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424218" y="2151797"/>
            <a:ext cx="85344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7030A0"/>
                </a:solidFill>
              </a:rPr>
              <a:t>5   •   </a:t>
            </a:r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 =   </a:t>
            </a:r>
            <a:r>
              <a:rPr lang="sr-Cyrl-CS" b="1" dirty="0" smtClean="0">
                <a:solidFill>
                  <a:srgbClr val="00B050"/>
                </a:solidFill>
              </a:rPr>
              <a:t>40</a:t>
            </a:r>
          </a:p>
          <a:p>
            <a:endParaRPr lang="sr-Cyrl-CS" b="1" dirty="0" smtClean="0">
              <a:solidFill>
                <a:srgbClr val="7030A0"/>
              </a:solidFill>
            </a:endParaRPr>
          </a:p>
          <a:p>
            <a:r>
              <a:rPr lang="sr-Cyrl-CS" b="1" dirty="0" smtClean="0">
                <a:solidFill>
                  <a:srgbClr val="7030A0"/>
                </a:solidFill>
              </a:rPr>
              <a:t>  </a:t>
            </a:r>
            <a:r>
              <a:rPr lang="sr-Cyrl-CS" b="1" dirty="0" smtClean="0">
                <a:solidFill>
                  <a:srgbClr val="00B050"/>
                </a:solidFill>
              </a:rPr>
              <a:t>                               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1975077" y="3253053"/>
            <a:ext cx="2091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 </a:t>
            </a:r>
            <a:r>
              <a:rPr lang="sr-Cyrl-CS" sz="3600" b="1" dirty="0">
                <a:solidFill>
                  <a:srgbClr val="7030A0"/>
                </a:solidFill>
              </a:rPr>
              <a:t>Оловака </a:t>
            </a:r>
            <a:endParaRPr lang="sr-Latn-CS" sz="3600" dirty="0"/>
          </a:p>
        </p:txBody>
      </p:sp>
      <p:sp>
        <p:nvSpPr>
          <p:cNvPr id="8" name="Правоугаоник 7"/>
          <p:cNvSpPr/>
          <p:nvPr/>
        </p:nvSpPr>
        <p:spPr>
          <a:xfrm>
            <a:off x="4038600" y="3247364"/>
            <a:ext cx="1152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3600" b="1" dirty="0">
                <a:solidFill>
                  <a:srgbClr val="0070C0"/>
                </a:solidFill>
              </a:rPr>
              <a:t>цена</a:t>
            </a:r>
            <a:endParaRPr lang="sr-Latn-C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90839" y="325305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>
                <a:solidFill>
                  <a:srgbClr val="00B050"/>
                </a:solidFill>
              </a:rPr>
              <a:t>плаћено</a:t>
            </a:r>
            <a:endParaRPr lang="sr-Latn-CS" sz="3600" dirty="0"/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2819400" y="2971800"/>
            <a:ext cx="1045671" cy="152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Правоугаоник заобљених углова 10"/>
          <p:cNvSpPr/>
          <p:nvPr/>
        </p:nvSpPr>
        <p:spPr>
          <a:xfrm>
            <a:off x="4145168" y="2971800"/>
            <a:ext cx="1045671" cy="152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5404085" y="2971800"/>
            <a:ext cx="1045671" cy="152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Наслов 1"/>
          <p:cNvSpPr txBox="1">
            <a:spLocks/>
          </p:cNvSpPr>
          <p:nvPr/>
        </p:nvSpPr>
        <p:spPr>
          <a:xfrm>
            <a:off x="466298" y="4114800"/>
            <a:ext cx="567704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Cyrl-CS" b="1" dirty="0" smtClean="0">
              <a:solidFill>
                <a:srgbClr val="00B050"/>
              </a:solidFill>
            </a:endParaRPr>
          </a:p>
          <a:p>
            <a:endParaRPr lang="sr-Cyrl-CS" b="1" dirty="0" smtClean="0">
              <a:solidFill>
                <a:srgbClr val="7030A0"/>
              </a:solidFill>
            </a:endParaRPr>
          </a:p>
          <a:p>
            <a:r>
              <a:rPr lang="sr-Cyrl-CS" b="1" dirty="0" smtClean="0">
                <a:solidFill>
                  <a:srgbClr val="7030A0"/>
                </a:solidFill>
              </a:rPr>
              <a:t>  </a:t>
            </a:r>
            <a:r>
              <a:rPr lang="sr-Cyrl-CS" b="1" dirty="0" smtClean="0">
                <a:solidFill>
                  <a:srgbClr val="00B050"/>
                </a:solidFill>
              </a:rPr>
              <a:t>                               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15" name="Наслов 1"/>
          <p:cNvSpPr txBox="1">
            <a:spLocks/>
          </p:cNvSpPr>
          <p:nvPr/>
        </p:nvSpPr>
        <p:spPr>
          <a:xfrm>
            <a:off x="634621" y="3893695"/>
            <a:ext cx="8534400" cy="1516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= 40 : 5</a:t>
            </a:r>
          </a:p>
          <a:p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= </a:t>
            </a:r>
            <a:r>
              <a:rPr lang="sr-Cyrl-CS" b="1" dirty="0" smtClean="0">
                <a:solidFill>
                  <a:srgbClr val="0070C0"/>
                </a:solidFill>
              </a:rPr>
              <a:t>8 динара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16" name="Наслов 1"/>
          <p:cNvSpPr txBox="1">
            <a:spLocks/>
          </p:cNvSpPr>
          <p:nvPr/>
        </p:nvSpPr>
        <p:spPr>
          <a:xfrm>
            <a:off x="787021" y="5562600"/>
            <a:ext cx="8534400" cy="1516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7030A0"/>
                </a:solidFill>
              </a:rPr>
              <a:t>Једна оловка кошта 8 динара.</a:t>
            </a:r>
            <a:endParaRPr lang="sr-Latn-C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5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5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7" grpId="0"/>
      <p:bldP spid="9" grpId="0" animBg="1"/>
      <p:bldP spid="11" grpId="0" animBg="1"/>
      <p:bldP spid="12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4925" y="0"/>
            <a:ext cx="8534400" cy="1858962"/>
          </a:xfrm>
        </p:spPr>
        <p:txBody>
          <a:bodyPr>
            <a:normAutofit fontScale="90000"/>
          </a:bodyPr>
          <a:lstStyle/>
          <a:p>
            <a:r>
              <a:rPr lang="sr-Cyrl-CS" b="1" dirty="0">
                <a:solidFill>
                  <a:srgbClr val="0070C0"/>
                </a:solidFill>
              </a:rPr>
              <a:t>О</a:t>
            </a:r>
            <a:r>
              <a:rPr lang="sr-Cyrl-CS" b="1" dirty="0" smtClean="0">
                <a:solidFill>
                  <a:srgbClr val="0070C0"/>
                </a:solidFill>
              </a:rPr>
              <a:t>ловка кошта 7 динара.</a:t>
            </a:r>
            <a:br>
              <a:rPr lang="sr-Cyrl-CS" b="1" dirty="0" smtClean="0">
                <a:solidFill>
                  <a:srgbClr val="0070C0"/>
                </a:solidFill>
              </a:rPr>
            </a:br>
            <a:r>
              <a:rPr lang="sr-Cyrl-CS" b="1" dirty="0" smtClean="0">
                <a:solidFill>
                  <a:srgbClr val="0070C0"/>
                </a:solidFill>
              </a:rPr>
              <a:t>Колико оловака сам купио,ако сам их укупно платио 35 динара.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424218" y="2151797"/>
            <a:ext cx="85344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>
                <a:solidFill>
                  <a:srgbClr val="7030A0"/>
                </a:solidFill>
              </a:rPr>
              <a:t>7</a:t>
            </a:r>
            <a:r>
              <a:rPr lang="sr-Cyrl-CS" b="1" dirty="0" smtClean="0">
                <a:solidFill>
                  <a:srgbClr val="7030A0"/>
                </a:solidFill>
              </a:rPr>
              <a:t>   •   </a:t>
            </a:r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 =   </a:t>
            </a:r>
            <a:r>
              <a:rPr lang="sr-Cyrl-CS" b="1" dirty="0" smtClean="0">
                <a:solidFill>
                  <a:srgbClr val="00B050"/>
                </a:solidFill>
              </a:rPr>
              <a:t>35</a:t>
            </a:r>
          </a:p>
          <a:p>
            <a:endParaRPr lang="sr-Cyrl-CS" b="1" dirty="0" smtClean="0">
              <a:solidFill>
                <a:srgbClr val="7030A0"/>
              </a:solidFill>
            </a:endParaRPr>
          </a:p>
          <a:p>
            <a:r>
              <a:rPr lang="sr-Cyrl-CS" b="1" dirty="0" smtClean="0">
                <a:solidFill>
                  <a:srgbClr val="7030A0"/>
                </a:solidFill>
              </a:rPr>
              <a:t>  </a:t>
            </a:r>
            <a:r>
              <a:rPr lang="sr-Cyrl-CS" b="1" dirty="0" smtClean="0">
                <a:solidFill>
                  <a:srgbClr val="00B050"/>
                </a:solidFill>
              </a:rPr>
              <a:t>                               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5" name="Правоугаоник 4"/>
          <p:cNvSpPr/>
          <p:nvPr/>
        </p:nvSpPr>
        <p:spPr>
          <a:xfrm>
            <a:off x="2693599" y="3241674"/>
            <a:ext cx="1152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3600" b="1" dirty="0" smtClean="0">
                <a:solidFill>
                  <a:srgbClr val="7030A0"/>
                </a:solidFill>
              </a:rPr>
              <a:t>цена</a:t>
            </a:r>
            <a:endParaRPr lang="sr-Latn-CS" sz="3600" dirty="0"/>
          </a:p>
        </p:txBody>
      </p:sp>
      <p:sp>
        <p:nvSpPr>
          <p:cNvPr id="8" name="Правоугаоник 7"/>
          <p:cNvSpPr/>
          <p:nvPr/>
        </p:nvSpPr>
        <p:spPr>
          <a:xfrm>
            <a:off x="3845838" y="3247362"/>
            <a:ext cx="1592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оловка</a:t>
            </a:r>
            <a:endParaRPr lang="sr-Latn-C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24736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>
                <a:solidFill>
                  <a:srgbClr val="00B050"/>
                </a:solidFill>
              </a:rPr>
              <a:t>плаћено</a:t>
            </a:r>
            <a:endParaRPr lang="sr-Latn-CS" sz="3600" dirty="0"/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2819400" y="2971800"/>
            <a:ext cx="1045671" cy="152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Правоугаоник заобљених углова 10"/>
          <p:cNvSpPr/>
          <p:nvPr/>
        </p:nvSpPr>
        <p:spPr>
          <a:xfrm>
            <a:off x="4145168" y="2971800"/>
            <a:ext cx="1045671" cy="152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5404085" y="2971800"/>
            <a:ext cx="1045671" cy="152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Наслов 1"/>
          <p:cNvSpPr txBox="1">
            <a:spLocks/>
          </p:cNvSpPr>
          <p:nvPr/>
        </p:nvSpPr>
        <p:spPr>
          <a:xfrm>
            <a:off x="466298" y="4114800"/>
            <a:ext cx="567704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Cyrl-CS" b="1" dirty="0" smtClean="0">
              <a:solidFill>
                <a:srgbClr val="00B050"/>
              </a:solidFill>
            </a:endParaRPr>
          </a:p>
          <a:p>
            <a:endParaRPr lang="sr-Cyrl-CS" b="1" dirty="0" smtClean="0">
              <a:solidFill>
                <a:srgbClr val="7030A0"/>
              </a:solidFill>
            </a:endParaRPr>
          </a:p>
          <a:p>
            <a:r>
              <a:rPr lang="sr-Cyrl-CS" b="1" dirty="0" smtClean="0">
                <a:solidFill>
                  <a:srgbClr val="7030A0"/>
                </a:solidFill>
              </a:rPr>
              <a:t>  </a:t>
            </a:r>
            <a:r>
              <a:rPr lang="sr-Cyrl-CS" b="1" dirty="0" smtClean="0">
                <a:solidFill>
                  <a:srgbClr val="00B050"/>
                </a:solidFill>
              </a:rPr>
              <a:t>                               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15" name="Наслов 1"/>
          <p:cNvSpPr txBox="1">
            <a:spLocks/>
          </p:cNvSpPr>
          <p:nvPr/>
        </p:nvSpPr>
        <p:spPr>
          <a:xfrm>
            <a:off x="634621" y="3893695"/>
            <a:ext cx="8534400" cy="1516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= 35 : 7</a:t>
            </a:r>
          </a:p>
          <a:p>
            <a:r>
              <a:rPr lang="sr-Cyrl-CS" b="1" dirty="0" smtClean="0">
                <a:solidFill>
                  <a:srgbClr val="0070C0"/>
                </a:solidFill>
              </a:rPr>
              <a:t>Х</a:t>
            </a:r>
            <a:r>
              <a:rPr lang="sr-Cyrl-CS" b="1" dirty="0" smtClean="0">
                <a:solidFill>
                  <a:srgbClr val="7030A0"/>
                </a:solidFill>
              </a:rPr>
              <a:t> = </a:t>
            </a:r>
            <a:r>
              <a:rPr lang="sr-Cyrl-CS" b="1" dirty="0">
                <a:solidFill>
                  <a:srgbClr val="0070C0"/>
                </a:solidFill>
              </a:rPr>
              <a:t>5</a:t>
            </a:r>
            <a:r>
              <a:rPr lang="sr-Cyrl-CS" b="1" dirty="0" smtClean="0">
                <a:solidFill>
                  <a:srgbClr val="0070C0"/>
                </a:solidFill>
              </a:rPr>
              <a:t> оловака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16" name="Наслов 1"/>
          <p:cNvSpPr txBox="1">
            <a:spLocks/>
          </p:cNvSpPr>
          <p:nvPr/>
        </p:nvSpPr>
        <p:spPr>
          <a:xfrm>
            <a:off x="787021" y="5562600"/>
            <a:ext cx="8534400" cy="1516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7030A0"/>
                </a:solidFill>
              </a:rPr>
              <a:t>Купио сам 5 оловака.</a:t>
            </a:r>
            <a:endParaRPr lang="sr-Latn-C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5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5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7" grpId="0"/>
      <p:bldP spid="9" grpId="0" animBg="1"/>
      <p:bldP spid="11" grpId="0" animBg="1"/>
      <p:bldP spid="12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24685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00B050"/>
                </a:solidFill>
              </a:rPr>
              <a:t>Четири другара беру </a:t>
            </a:r>
            <a:r>
              <a:rPr lang="sr-Cyrl-CS" dirty="0" err="1" smtClean="0">
                <a:solidFill>
                  <a:srgbClr val="00B050"/>
                </a:solidFill>
              </a:rPr>
              <a:t>крушке.Укупно</a:t>
            </a:r>
            <a:r>
              <a:rPr lang="sr-Cyrl-CS" dirty="0" smtClean="0">
                <a:solidFill>
                  <a:srgbClr val="00B050"/>
                </a:solidFill>
              </a:rPr>
              <a:t> су убрали 36 </a:t>
            </a:r>
            <a:r>
              <a:rPr lang="sr-Cyrl-CS" dirty="0" err="1" smtClean="0">
                <a:solidFill>
                  <a:srgbClr val="00B050"/>
                </a:solidFill>
              </a:rPr>
              <a:t>крушака.Колико</a:t>
            </a:r>
            <a:r>
              <a:rPr lang="sr-Cyrl-CS" dirty="0" smtClean="0">
                <a:solidFill>
                  <a:srgbClr val="00B050"/>
                </a:solidFill>
              </a:rPr>
              <a:t> је свако од </a:t>
            </a:r>
            <a:r>
              <a:rPr lang="sr-Cyrl-CS" dirty="0">
                <a:solidFill>
                  <a:srgbClr val="00B050"/>
                </a:solidFill>
              </a:rPr>
              <a:t>њ</a:t>
            </a:r>
            <a:r>
              <a:rPr lang="sr-Cyrl-CS" dirty="0" smtClean="0">
                <a:solidFill>
                  <a:srgbClr val="00B050"/>
                </a:solidFill>
              </a:rPr>
              <a:t>их убрао крушака ?</a:t>
            </a:r>
            <a:endParaRPr lang="sr-Latn-CS" dirty="0">
              <a:solidFill>
                <a:srgbClr val="00B050"/>
              </a:solidFill>
            </a:endParaRPr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381000" y="2362200"/>
            <a:ext cx="8534400" cy="2468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00B050"/>
                </a:solidFill>
              </a:rPr>
              <a:t>4 • Х = 36</a:t>
            </a:r>
          </a:p>
          <a:p>
            <a:r>
              <a:rPr lang="sr-Cyrl-CS" dirty="0" smtClean="0">
                <a:solidFill>
                  <a:srgbClr val="00B050"/>
                </a:solidFill>
              </a:rPr>
              <a:t>Х = 36 : 4</a:t>
            </a:r>
          </a:p>
          <a:p>
            <a:r>
              <a:rPr lang="sr-Cyrl-CS" dirty="0" smtClean="0">
                <a:solidFill>
                  <a:srgbClr val="00B050"/>
                </a:solidFill>
              </a:rPr>
              <a:t>Х = 9 крушака</a:t>
            </a:r>
            <a:endParaRPr lang="sr-Latn-CS" dirty="0">
              <a:solidFill>
                <a:srgbClr val="00B050"/>
              </a:solidFill>
            </a:endParaRPr>
          </a:p>
        </p:txBody>
      </p:sp>
      <p:sp>
        <p:nvSpPr>
          <p:cNvPr id="5" name="Наслов 1"/>
          <p:cNvSpPr txBox="1">
            <a:spLocks/>
          </p:cNvSpPr>
          <p:nvPr/>
        </p:nvSpPr>
        <p:spPr>
          <a:xfrm>
            <a:off x="595952" y="4389438"/>
            <a:ext cx="8534400" cy="2468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0070C0"/>
                </a:solidFill>
              </a:rPr>
              <a:t>Провера: 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4 • 9 = 36 !</a:t>
            </a:r>
            <a:endParaRPr lang="sr-Latn-C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6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50"/>
                            </p:stCondLst>
                            <p:childTnLst>
                              <p:par>
                                <p:cTn id="38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950"/>
                            </p:stCondLst>
                            <p:childTnLst>
                              <p:par>
                                <p:cTn id="4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114</Words>
  <Application>Microsoft Office PowerPoint</Application>
  <PresentationFormat>Пројекција на екрану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5</vt:i4>
      </vt:variant>
    </vt:vector>
  </HeadingPairs>
  <TitlesOfParts>
    <vt:vector size="6" baseType="lpstr">
      <vt:lpstr>Office тема</vt:lpstr>
      <vt:lpstr>PowerPoint презентација</vt:lpstr>
      <vt:lpstr>PowerPoint презентација</vt:lpstr>
      <vt:lpstr>5 оловaка сам платио 40 динара. Колико кошта 1 оловка?</vt:lpstr>
      <vt:lpstr>Оловка кошта 7 динара. Колико оловака сам купио,ако сам их укупно платио 35 динара.</vt:lpstr>
      <vt:lpstr>Четири другара беру крушке.Укупно су убрали 36 крушака.Колико је свако од њих убрао крушака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mt</cp:lastModifiedBy>
  <cp:revision>15</cp:revision>
  <dcterms:created xsi:type="dcterms:W3CDTF">2011-05-19T18:07:02Z</dcterms:created>
  <dcterms:modified xsi:type="dcterms:W3CDTF">2013-01-31T20:43:46Z</dcterms:modified>
</cp:coreProperties>
</file>