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5" r:id="rId3"/>
    <p:sldId id="268" r:id="rId4"/>
    <p:sldId id="267" r:id="rId5"/>
    <p:sldId id="263" r:id="rId6"/>
    <p:sldId id="266" r:id="rId7"/>
    <p:sldId id="264" r:id="rId8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Наслов слај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Поднаслов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Cyrl-CS" smtClean="0"/>
              <a:t>Кликните и уредите стил поднаслова мастера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6E3EA-B358-406D-B1BE-D3D041DCC479}" type="datetimeFigureOut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21.11.2011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5B910-5848-4486-9ED1-D11C96876275}" type="slidenum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164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Наслов и вертикалн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вертикални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6E3EA-B358-406D-B1BE-D3D041DCC479}" type="datetimeFigureOut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21.11.2011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5B910-5848-4486-9ED1-D11C96876275}" type="slidenum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4936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и наслов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и наслов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вертикални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6E3EA-B358-406D-B1BE-D3D041DCC479}" type="datetimeFigureOut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21.11.2011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5B910-5848-4486-9ED1-D11C96876275}" type="slidenum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6564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слов и садржа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6E3EA-B358-406D-B1BE-D3D041DCC479}" type="datetimeFigureOut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21.11.2011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5B910-5848-4486-9ED1-D11C96876275}" type="slidenum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852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ље одељ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6E3EA-B358-406D-B1BE-D3D041DCC479}" type="datetimeFigureOut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21.11.2011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5B910-5848-4486-9ED1-D11C96876275}" type="slidenum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624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садржај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садржај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6E3EA-B358-406D-B1BE-D3D041DCC479}" type="datetimeFigureOut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21.11.2011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5B910-5848-4486-9ED1-D11C96876275}" type="slidenum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415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еђењ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4" name="Чувар места за садржај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5" name="Чувар места за 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6" name="Чувар места за садржај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7" name="Чувар места за дату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6E3EA-B358-406D-B1BE-D3D041DCC479}" type="datetimeFigureOut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21.11.2011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Чувар места за подножје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Чувар места за број слај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5B910-5848-4486-9ED1-D11C96876275}" type="slidenum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2828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насл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дату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6E3EA-B358-406D-B1BE-D3D041DCC479}" type="datetimeFigureOut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21.11.2011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Чувар места за подножје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број слај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5B910-5848-4486-9ED1-D11C96876275}" type="slidenum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979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дату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6E3EA-B358-406D-B1BE-D3D041DCC479}" type="datetimeFigureOut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21.11.2011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Чувар места за подножје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Чувар места за број слај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5B910-5848-4486-9ED1-D11C96876275}" type="slidenum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8400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адржај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6E3EA-B358-406D-B1BE-D3D041DCC479}" type="datetimeFigureOut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21.11.2011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5B910-5848-4486-9ED1-D11C96876275}" type="slidenum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188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Слика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лику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r-Cyrl-CS" smtClean="0"/>
              <a:t>Кликните на икону да бисте додали слику</a:t>
            </a:r>
            <a:endParaRPr lang="sr-Latn-CS"/>
          </a:p>
        </p:txBody>
      </p:sp>
      <p:sp>
        <p:nvSpPr>
          <p:cNvPr id="4" name="Чувар места за 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6E3EA-B358-406D-B1BE-D3D041DCC479}" type="datetimeFigureOut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21.11.2011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5B910-5848-4486-9ED1-D11C96876275}" type="slidenum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308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2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наслов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6E3EA-B358-406D-B1BE-D3D041DCC479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21.11.2011</a:t>
            </a:fld>
            <a:endParaRPr lang="sr-Latn-CS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CS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5B910-5848-4486-9ED1-D11C96876275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 smtClean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952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лачић 3"/>
          <p:cNvSpPr/>
          <p:nvPr/>
        </p:nvSpPr>
        <p:spPr>
          <a:xfrm>
            <a:off x="304800" y="665061"/>
            <a:ext cx="1143000" cy="1143000"/>
          </a:xfrm>
          <a:prstGeom prst="cloud">
            <a:avLst/>
          </a:prstGeom>
          <a:solidFill>
            <a:schemeClr val="accent1">
              <a:alpha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2800" dirty="0">
                <a:solidFill>
                  <a:prstClr val="white"/>
                </a:solidFill>
              </a:rPr>
              <a:t>М</a:t>
            </a:r>
            <a:endParaRPr lang="sr-Latn-CS" sz="2800" dirty="0">
              <a:solidFill>
                <a:prstClr val="white"/>
              </a:solidFill>
            </a:endParaRPr>
          </a:p>
        </p:txBody>
      </p:sp>
      <p:sp>
        <p:nvSpPr>
          <p:cNvPr id="5" name="Облачић 4"/>
          <p:cNvSpPr/>
          <p:nvPr/>
        </p:nvSpPr>
        <p:spPr>
          <a:xfrm>
            <a:off x="1295400" y="580181"/>
            <a:ext cx="1143000" cy="1143000"/>
          </a:xfrm>
          <a:prstGeom prst="cloud">
            <a:avLst/>
          </a:prstGeom>
          <a:solidFill>
            <a:srgbClr val="FFFF00">
              <a:alpha val="4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3200" dirty="0">
                <a:solidFill>
                  <a:prstClr val="white"/>
                </a:solidFill>
              </a:rPr>
              <a:t>А</a:t>
            </a:r>
            <a:endParaRPr lang="sr-Latn-CS" sz="3200" dirty="0">
              <a:solidFill>
                <a:prstClr val="white"/>
              </a:solidFill>
            </a:endParaRPr>
          </a:p>
        </p:txBody>
      </p:sp>
      <p:sp>
        <p:nvSpPr>
          <p:cNvPr id="6" name="Облачић 5"/>
          <p:cNvSpPr/>
          <p:nvPr/>
        </p:nvSpPr>
        <p:spPr>
          <a:xfrm>
            <a:off x="2057400" y="1236561"/>
            <a:ext cx="1143000" cy="1143000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3200" dirty="0">
                <a:solidFill>
                  <a:prstClr val="white"/>
                </a:solidFill>
              </a:rPr>
              <a:t>Т</a:t>
            </a:r>
            <a:endParaRPr lang="sr-Latn-CS" sz="3200" dirty="0">
              <a:solidFill>
                <a:prstClr val="white"/>
              </a:solidFill>
            </a:endParaRPr>
          </a:p>
        </p:txBody>
      </p:sp>
      <p:sp>
        <p:nvSpPr>
          <p:cNvPr id="7" name="Облачић 6"/>
          <p:cNvSpPr/>
          <p:nvPr/>
        </p:nvSpPr>
        <p:spPr>
          <a:xfrm>
            <a:off x="2971800" y="580181"/>
            <a:ext cx="1143000" cy="1143000"/>
          </a:xfrm>
          <a:prstGeom prst="cloud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3200" dirty="0">
                <a:solidFill>
                  <a:prstClr val="white"/>
                </a:solidFill>
              </a:rPr>
              <a:t>Е</a:t>
            </a:r>
            <a:endParaRPr lang="sr-Latn-CS" sz="3200" dirty="0">
              <a:solidFill>
                <a:prstClr val="white"/>
              </a:solidFill>
            </a:endParaRPr>
          </a:p>
        </p:txBody>
      </p:sp>
      <p:sp>
        <p:nvSpPr>
          <p:cNvPr id="8" name="Облачић 7"/>
          <p:cNvSpPr/>
          <p:nvPr/>
        </p:nvSpPr>
        <p:spPr>
          <a:xfrm>
            <a:off x="3667246" y="1151681"/>
            <a:ext cx="1143000" cy="1143000"/>
          </a:xfrm>
          <a:prstGeom prst="cloud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3200" dirty="0">
                <a:solidFill>
                  <a:prstClr val="white"/>
                </a:solidFill>
              </a:rPr>
              <a:t>М</a:t>
            </a:r>
            <a:endParaRPr lang="sr-Latn-CS" sz="3200" dirty="0">
              <a:solidFill>
                <a:prstClr val="white"/>
              </a:solidFill>
            </a:endParaRPr>
          </a:p>
        </p:txBody>
      </p:sp>
      <p:sp>
        <p:nvSpPr>
          <p:cNvPr id="9" name="Облачић 8"/>
          <p:cNvSpPr/>
          <p:nvPr/>
        </p:nvSpPr>
        <p:spPr>
          <a:xfrm>
            <a:off x="4521843" y="381000"/>
            <a:ext cx="1143000" cy="1143000"/>
          </a:xfrm>
          <a:prstGeom prst="cloud">
            <a:avLst/>
          </a:prstGeom>
          <a:solidFill>
            <a:srgbClr val="FF0000">
              <a:alpha val="4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3200" dirty="0">
                <a:solidFill>
                  <a:prstClr val="white"/>
                </a:solidFill>
              </a:rPr>
              <a:t>А</a:t>
            </a:r>
            <a:endParaRPr lang="sr-Latn-CS" sz="3200" dirty="0">
              <a:solidFill>
                <a:prstClr val="white"/>
              </a:solidFill>
            </a:endParaRPr>
          </a:p>
        </p:txBody>
      </p:sp>
      <p:sp>
        <p:nvSpPr>
          <p:cNvPr id="10" name="Облачић 9"/>
          <p:cNvSpPr/>
          <p:nvPr/>
        </p:nvSpPr>
        <p:spPr>
          <a:xfrm>
            <a:off x="5486400" y="298319"/>
            <a:ext cx="1143000" cy="1143000"/>
          </a:xfrm>
          <a:prstGeom prst="cloud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3200" dirty="0">
                <a:solidFill>
                  <a:prstClr val="white"/>
                </a:solidFill>
              </a:rPr>
              <a:t>Т</a:t>
            </a:r>
            <a:endParaRPr lang="sr-Latn-CS" sz="3200" dirty="0">
              <a:solidFill>
                <a:prstClr val="white"/>
              </a:solidFill>
            </a:endParaRPr>
          </a:p>
        </p:txBody>
      </p:sp>
      <p:sp>
        <p:nvSpPr>
          <p:cNvPr id="11" name="Облачић 10"/>
          <p:cNvSpPr/>
          <p:nvPr/>
        </p:nvSpPr>
        <p:spPr>
          <a:xfrm>
            <a:off x="6210300" y="952500"/>
            <a:ext cx="1143000" cy="1143000"/>
          </a:xfrm>
          <a:prstGeom prst="cloud">
            <a:avLst/>
          </a:prstGeom>
          <a:solidFill>
            <a:srgbClr val="EF1D6D">
              <a:alpha val="6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3200" dirty="0">
                <a:solidFill>
                  <a:prstClr val="white"/>
                </a:solidFill>
              </a:rPr>
              <a:t>И</a:t>
            </a:r>
            <a:endParaRPr lang="sr-Latn-CS" sz="3200" dirty="0">
              <a:solidFill>
                <a:prstClr val="white"/>
              </a:solidFill>
            </a:endParaRPr>
          </a:p>
        </p:txBody>
      </p:sp>
      <p:sp>
        <p:nvSpPr>
          <p:cNvPr id="12" name="Облачић 11"/>
          <p:cNvSpPr/>
          <p:nvPr/>
        </p:nvSpPr>
        <p:spPr>
          <a:xfrm>
            <a:off x="7086600" y="1580697"/>
            <a:ext cx="1143000" cy="1143000"/>
          </a:xfrm>
          <a:prstGeom prst="cloud">
            <a:avLst/>
          </a:prstGeom>
          <a:solidFill>
            <a:srgbClr val="638D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3200" dirty="0">
                <a:solidFill>
                  <a:prstClr val="white"/>
                </a:solidFill>
              </a:rPr>
              <a:t>К</a:t>
            </a:r>
            <a:endParaRPr lang="sr-Latn-CS" sz="3200" dirty="0">
              <a:solidFill>
                <a:prstClr val="white"/>
              </a:solidFill>
            </a:endParaRPr>
          </a:p>
        </p:txBody>
      </p:sp>
      <p:sp>
        <p:nvSpPr>
          <p:cNvPr id="14" name="Правоугаоник 13"/>
          <p:cNvSpPr/>
          <p:nvPr/>
        </p:nvSpPr>
        <p:spPr>
          <a:xfrm>
            <a:off x="2081167" y="2967335"/>
            <a:ext cx="4981685" cy="310854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CS" sz="5400" b="1" dirty="0" smtClean="0">
                <a:solidFill>
                  <a:srgbClr val="7030A0"/>
                </a:solidFill>
              </a:rPr>
              <a:t>Непознати број</a:t>
            </a:r>
            <a:r>
              <a:rPr lang="en-US" sz="5400" b="1" dirty="0" smtClean="0">
                <a:solidFill>
                  <a:srgbClr val="7030A0"/>
                </a:solidFill>
              </a:rPr>
              <a:t> </a:t>
            </a:r>
            <a:endParaRPr lang="sr-Cyrl-CS" sz="5400" b="1" dirty="0" smtClean="0">
              <a:solidFill>
                <a:srgbClr val="7030A0"/>
              </a:solidFill>
            </a:endParaRPr>
          </a:p>
          <a:p>
            <a:pPr algn="ctr"/>
            <a:r>
              <a:rPr lang="en-US" sz="5400" b="1" dirty="0" smtClean="0">
                <a:solidFill>
                  <a:srgbClr val="7030A0"/>
                </a:solidFill>
              </a:rPr>
              <a:t>o</a:t>
            </a:r>
            <a:r>
              <a:rPr lang="sr-Cyrl-CS" sz="5400" b="1" dirty="0" err="1" smtClean="0">
                <a:solidFill>
                  <a:srgbClr val="7030A0"/>
                </a:solidFill>
              </a:rPr>
              <a:t>бележавање</a:t>
            </a:r>
            <a:endParaRPr lang="sr-Cyrl-CS" sz="5400" b="1" dirty="0" smtClean="0">
              <a:solidFill>
                <a:srgbClr val="7030A0"/>
              </a:solidFill>
            </a:endParaRPr>
          </a:p>
          <a:p>
            <a:pPr algn="ctr"/>
            <a:r>
              <a:rPr lang="sr-Cyrl-CS" sz="8800" b="1" dirty="0" smtClean="0">
                <a:solidFill>
                  <a:srgbClr val="FF0000"/>
                </a:solidFill>
              </a:rPr>
              <a:t>х</a:t>
            </a:r>
            <a:endParaRPr lang="sr-Latn-CS" sz="8800" b="1" dirty="0">
              <a:solidFill>
                <a:srgbClr val="FF00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1815" y="670858"/>
            <a:ext cx="1176337" cy="116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48684" y="5867400"/>
            <a:ext cx="1994516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>
                <a:solidFill>
                  <a:srgbClr val="0070C0"/>
                </a:solidFill>
              </a:rPr>
              <a:t>Други  разред</a:t>
            </a:r>
            <a:endParaRPr lang="sr-Latn-C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817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599364" y="152400"/>
            <a:ext cx="6629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3600" b="1" dirty="0" smtClean="0">
                <a:solidFill>
                  <a:srgbClr val="7030A0"/>
                </a:solidFill>
              </a:rPr>
              <a:t>Броју 60 додај </a:t>
            </a:r>
            <a:r>
              <a:rPr lang="sr-Cyrl-CS" sz="3600" b="1" dirty="0" smtClean="0">
                <a:solidFill>
                  <a:srgbClr val="FF0000"/>
                </a:solidFill>
              </a:rPr>
              <a:t>непознат број </a:t>
            </a:r>
            <a:r>
              <a:rPr lang="sr-Cyrl-CS" sz="3600" b="1" dirty="0" smtClean="0">
                <a:solidFill>
                  <a:srgbClr val="7030A0"/>
                </a:solidFill>
              </a:rPr>
              <a:t>да </a:t>
            </a:r>
            <a:r>
              <a:rPr lang="sr-Cyrl-CS" sz="3600" b="1" dirty="0">
                <a:solidFill>
                  <a:srgbClr val="7030A0"/>
                </a:solidFill>
              </a:rPr>
              <a:t>з</a:t>
            </a:r>
            <a:r>
              <a:rPr lang="sr-Cyrl-CS" sz="3600" b="1" dirty="0" smtClean="0">
                <a:solidFill>
                  <a:srgbClr val="7030A0"/>
                </a:solidFill>
              </a:rPr>
              <a:t>бир буде 70:</a:t>
            </a:r>
            <a:endParaRPr lang="sr-Latn-CS" sz="3600" b="1" dirty="0">
              <a:solidFill>
                <a:srgbClr val="00B05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52249" y="3361098"/>
            <a:ext cx="59055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r-Cyrl-CS" sz="3600" b="1" dirty="0" smtClean="0">
                <a:solidFill>
                  <a:srgbClr val="7030A0"/>
                </a:solidFill>
              </a:rPr>
              <a:t>На место непознатог броја стављамо слово </a:t>
            </a:r>
            <a:r>
              <a:rPr lang="sr-Cyrl-CS" sz="3600" b="1" dirty="0" smtClean="0">
                <a:solidFill>
                  <a:srgbClr val="FF0000"/>
                </a:solidFill>
              </a:rPr>
              <a:t>Х</a:t>
            </a:r>
            <a:r>
              <a:rPr lang="sr-Cyrl-CS" sz="3600" b="1" dirty="0" smtClean="0">
                <a:solidFill>
                  <a:srgbClr val="7030A0"/>
                </a:solidFill>
              </a:rPr>
              <a:t> !</a:t>
            </a:r>
            <a:endParaRPr lang="sr-Cyrl-CS" sz="3600" b="1" dirty="0">
              <a:solidFill>
                <a:srgbClr val="7030A0"/>
              </a:solidFill>
            </a:endParaRPr>
          </a:p>
        </p:txBody>
      </p:sp>
      <p:sp>
        <p:nvSpPr>
          <p:cNvPr id="20" name="Косина 19"/>
          <p:cNvSpPr/>
          <p:nvPr/>
        </p:nvSpPr>
        <p:spPr>
          <a:xfrm>
            <a:off x="599364" y="1456435"/>
            <a:ext cx="6172200" cy="1778883"/>
          </a:xfrm>
          <a:prstGeom prst="bevel">
            <a:avLst/>
          </a:prstGeom>
          <a:solidFill>
            <a:srgbClr val="0070C0">
              <a:alpha val="9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4800" dirty="0" smtClean="0">
                <a:solidFill>
                  <a:schemeClr val="bg1"/>
                </a:solidFill>
              </a:rPr>
              <a:t>60 + </a:t>
            </a:r>
            <a:r>
              <a:rPr lang="sr-Cyrl-CS" sz="6600" dirty="0" smtClean="0">
                <a:solidFill>
                  <a:srgbClr val="FF0000"/>
                </a:solidFill>
              </a:rPr>
              <a:t>х</a:t>
            </a:r>
            <a:r>
              <a:rPr lang="sr-Cyrl-CS" sz="4800" dirty="0" smtClean="0">
                <a:solidFill>
                  <a:schemeClr val="bg1"/>
                </a:solidFill>
              </a:rPr>
              <a:t> </a:t>
            </a:r>
            <a:r>
              <a:rPr lang="sr-Cyrl-CS" sz="4800" dirty="0" smtClean="0"/>
              <a:t>= 70 </a:t>
            </a:r>
            <a:endParaRPr lang="sr-Latn-CS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635758" y="4549589"/>
            <a:ext cx="61619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r-Cyrl-CS" sz="3600" b="1" dirty="0">
                <a:solidFill>
                  <a:srgbClr val="7030A0"/>
                </a:solidFill>
              </a:rPr>
              <a:t>или неко друго </a:t>
            </a:r>
            <a:r>
              <a:rPr lang="sr-Cyrl-CS" sz="3600" b="1" dirty="0" smtClean="0">
                <a:solidFill>
                  <a:srgbClr val="FF0000"/>
                </a:solidFill>
              </a:rPr>
              <a:t>слово</a:t>
            </a:r>
            <a:r>
              <a:rPr lang="sr-Cyrl-CS" sz="3600" b="1" dirty="0" smtClean="0">
                <a:solidFill>
                  <a:srgbClr val="7030A0"/>
                </a:solidFill>
              </a:rPr>
              <a:t> које ће заменити тај </a:t>
            </a:r>
            <a:r>
              <a:rPr lang="sr-Cyrl-CS" sz="3600" b="1" dirty="0" smtClean="0">
                <a:solidFill>
                  <a:srgbClr val="FF0000"/>
                </a:solidFill>
              </a:rPr>
              <a:t>непознати број</a:t>
            </a:r>
            <a:r>
              <a:rPr lang="sr-Cyrl-CS" sz="3600" b="1" dirty="0" smtClean="0">
                <a:solidFill>
                  <a:srgbClr val="7030A0"/>
                </a:solidFill>
              </a:rPr>
              <a:t>!</a:t>
            </a:r>
            <a:endParaRPr lang="sr-Cyrl-CS" sz="3600" b="1" dirty="0">
              <a:solidFill>
                <a:srgbClr val="7030A0"/>
              </a:solidFill>
            </a:endParaRPr>
          </a:p>
        </p:txBody>
      </p:sp>
      <p:sp>
        <p:nvSpPr>
          <p:cNvPr id="6" name="Правоугаоник 5"/>
          <p:cNvSpPr/>
          <p:nvPr/>
        </p:nvSpPr>
        <p:spPr>
          <a:xfrm>
            <a:off x="3383895" y="1791878"/>
            <a:ext cx="63565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CS" sz="6600" dirty="0">
                <a:solidFill>
                  <a:srgbClr val="FF0000"/>
                </a:solidFill>
              </a:rPr>
              <a:t>х</a:t>
            </a:r>
            <a:endParaRPr lang="sr-Latn-CS" dirty="0"/>
          </a:p>
        </p:txBody>
      </p:sp>
      <p:sp>
        <p:nvSpPr>
          <p:cNvPr id="4" name="TextBox 3"/>
          <p:cNvSpPr txBox="1"/>
          <p:nvPr/>
        </p:nvSpPr>
        <p:spPr>
          <a:xfrm>
            <a:off x="6797722" y="1456435"/>
            <a:ext cx="2209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800" b="1" dirty="0">
                <a:solidFill>
                  <a:srgbClr val="7030A0"/>
                </a:solidFill>
                <a:latin typeface="Arial"/>
                <a:ea typeface="Arial"/>
              </a:rPr>
              <a:t>До сада </a:t>
            </a:r>
            <a:r>
              <a:rPr lang="sr-Cyrl-CS" sz="2800" b="1" dirty="0" smtClean="0">
                <a:solidFill>
                  <a:srgbClr val="7030A0"/>
                </a:solidFill>
                <a:latin typeface="Arial"/>
                <a:ea typeface="Arial"/>
              </a:rPr>
              <a:t>смо стављали </a:t>
            </a:r>
            <a:r>
              <a:rPr lang="sr-Cyrl-CS" sz="2800" b="1" dirty="0" err="1" smtClean="0">
                <a:solidFill>
                  <a:srgbClr val="7030A0"/>
                </a:solidFill>
                <a:latin typeface="Arial"/>
                <a:ea typeface="Arial"/>
              </a:rPr>
              <a:t>квадратић</a:t>
            </a:r>
            <a:r>
              <a:rPr lang="sr-Cyrl-CS" sz="2800" b="1" dirty="0" smtClean="0">
                <a:solidFill>
                  <a:srgbClr val="7030A0"/>
                </a:solidFill>
                <a:latin typeface="Arial"/>
                <a:ea typeface="Arial"/>
              </a:rPr>
              <a:t> или </a:t>
            </a:r>
            <a:r>
              <a:rPr lang="sr-Latn-CS" sz="2800" b="1" dirty="0" err="1" smtClean="0">
                <a:solidFill>
                  <a:srgbClr val="7030A0"/>
                </a:solidFill>
                <a:latin typeface="Arial"/>
                <a:ea typeface="Arial"/>
              </a:rPr>
              <a:t>празн</a:t>
            </a:r>
            <a:r>
              <a:rPr lang="sr-Cyrl-CS" sz="2800" b="1" dirty="0" smtClean="0">
                <a:solidFill>
                  <a:srgbClr val="7030A0"/>
                </a:solidFill>
                <a:latin typeface="Arial"/>
                <a:ea typeface="Arial"/>
              </a:rPr>
              <a:t>о</a:t>
            </a:r>
            <a:r>
              <a:rPr lang="sr-Latn-CS" sz="2800" b="1" dirty="0" smtClean="0">
                <a:solidFill>
                  <a:srgbClr val="7030A0"/>
                </a:solidFill>
                <a:latin typeface="Arial"/>
                <a:ea typeface="Arial"/>
              </a:rPr>
              <a:t> </a:t>
            </a:r>
            <a:r>
              <a:rPr lang="sr-Latn-CS" sz="2800" b="1" dirty="0" err="1" smtClean="0">
                <a:solidFill>
                  <a:srgbClr val="7030A0"/>
                </a:solidFill>
                <a:latin typeface="Arial"/>
                <a:ea typeface="Arial"/>
              </a:rPr>
              <a:t>мест</a:t>
            </a:r>
            <a:r>
              <a:rPr lang="sr-Cyrl-CS" sz="2800" b="1" dirty="0" smtClean="0">
                <a:solidFill>
                  <a:srgbClr val="7030A0"/>
                </a:solidFill>
                <a:latin typeface="Arial"/>
                <a:ea typeface="Arial"/>
              </a:rPr>
              <a:t>о.</a:t>
            </a:r>
            <a:r>
              <a:rPr lang="sr-Latn-CS" sz="2800" b="1" dirty="0" smtClean="0">
                <a:solidFill>
                  <a:srgbClr val="7030A0"/>
                </a:solidFill>
                <a:latin typeface="Arial"/>
                <a:ea typeface="Arial"/>
              </a:rPr>
              <a:t>  </a:t>
            </a:r>
            <a:r>
              <a:rPr lang="sr-Cyrl-CS" sz="2800" b="1" dirty="0" smtClean="0">
                <a:solidFill>
                  <a:srgbClr val="7030A0"/>
                </a:solidFill>
                <a:latin typeface="Arial"/>
                <a:ea typeface="Arial"/>
              </a:rPr>
              <a:t>Сада ћемо стављати </a:t>
            </a:r>
            <a:r>
              <a:rPr lang="sr-Latn-CS" sz="2800" b="1" dirty="0" smtClean="0">
                <a:solidFill>
                  <a:srgbClr val="7030A0"/>
                </a:solidFill>
                <a:latin typeface="Arial"/>
                <a:ea typeface="Arial"/>
              </a:rPr>
              <a:t>слово </a:t>
            </a:r>
            <a:r>
              <a:rPr lang="sr-Latn-CS" sz="2800" b="1" dirty="0" smtClean="0">
                <a:solidFill>
                  <a:srgbClr val="FF0000"/>
                </a:solidFill>
                <a:latin typeface="Arial"/>
                <a:ea typeface="Arial"/>
              </a:rPr>
              <a:t> </a:t>
            </a:r>
            <a:r>
              <a:rPr lang="sr-Latn-CS" sz="2800" b="1" dirty="0">
                <a:solidFill>
                  <a:srgbClr val="FF0000"/>
                </a:solidFill>
                <a:latin typeface="Arial"/>
                <a:ea typeface="Arial"/>
              </a:rPr>
              <a:t>x, а, </a:t>
            </a:r>
            <a:r>
              <a:rPr lang="sr-Cyrl-CS" sz="2800" b="1" dirty="0" smtClean="0">
                <a:solidFill>
                  <a:srgbClr val="FF0000"/>
                </a:solidFill>
                <a:latin typeface="Arial"/>
                <a:ea typeface="Arial"/>
              </a:rPr>
              <a:t>м….</a:t>
            </a:r>
            <a:r>
              <a:rPr lang="sr-Latn-CS" sz="2800" dirty="0" smtClean="0">
                <a:solidFill>
                  <a:srgbClr val="FF0000"/>
                </a:solidFill>
                <a:latin typeface="Arial"/>
                <a:ea typeface="Arial"/>
              </a:rPr>
              <a:t> </a:t>
            </a:r>
            <a:endParaRPr lang="sr-Latn-C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764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repeatCount="4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Косина 3"/>
          <p:cNvSpPr/>
          <p:nvPr/>
        </p:nvSpPr>
        <p:spPr>
          <a:xfrm>
            <a:off x="1102238" y="5410200"/>
            <a:ext cx="3733800" cy="914400"/>
          </a:xfrm>
          <a:prstGeom prst="bevel">
            <a:avLst/>
          </a:prstGeom>
          <a:solidFill>
            <a:srgbClr val="0070C0">
              <a:alpha val="9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3600" dirty="0"/>
              <a:t>5</a:t>
            </a:r>
            <a:r>
              <a:rPr lang="en-US" sz="3600" dirty="0" smtClean="0"/>
              <a:t>5</a:t>
            </a:r>
            <a:r>
              <a:rPr lang="sr-Cyrl-CS" sz="3600" dirty="0" smtClean="0"/>
              <a:t> </a:t>
            </a:r>
            <a:r>
              <a:rPr lang="sr-Cyrl-CS" sz="3600" dirty="0"/>
              <a:t>+</a:t>
            </a:r>
            <a:r>
              <a:rPr lang="sr-Cyrl-CS" sz="3600" dirty="0" smtClean="0"/>
              <a:t> </a:t>
            </a:r>
            <a:r>
              <a:rPr lang="en-US" sz="3600" dirty="0" smtClean="0"/>
              <a:t>x</a:t>
            </a:r>
            <a:r>
              <a:rPr lang="sr-Cyrl-CS" sz="3600" dirty="0" smtClean="0"/>
              <a:t>=  </a:t>
            </a:r>
            <a:endParaRPr lang="sr-Latn-CS" sz="3600" dirty="0"/>
          </a:p>
        </p:txBody>
      </p:sp>
      <p:sp>
        <p:nvSpPr>
          <p:cNvPr id="2" name="TextBox 1"/>
          <p:cNvSpPr txBox="1"/>
          <p:nvPr/>
        </p:nvSpPr>
        <p:spPr>
          <a:xfrm>
            <a:off x="838199" y="533400"/>
            <a:ext cx="80231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7030A0"/>
                </a:solidFill>
              </a:rPr>
              <a:t>Ako</a:t>
            </a:r>
            <a:r>
              <a:rPr lang="en-US" sz="3600" b="1" dirty="0" smtClean="0">
                <a:solidFill>
                  <a:srgbClr val="7030A0"/>
                </a:solidFill>
              </a:rPr>
              <a:t> je </a:t>
            </a:r>
            <a:r>
              <a:rPr lang="en-US" sz="3600" b="1" dirty="0" smtClean="0">
                <a:solidFill>
                  <a:srgbClr val="FF0000"/>
                </a:solidFill>
              </a:rPr>
              <a:t>x</a:t>
            </a:r>
            <a:r>
              <a:rPr lang="en-US" sz="3600" b="1" dirty="0" smtClean="0">
                <a:solidFill>
                  <a:srgbClr val="7030A0"/>
                </a:solidFill>
              </a:rPr>
              <a:t> </a:t>
            </a:r>
            <a:r>
              <a:rPr lang="sr-Cyrl-CS" sz="3600" b="1" dirty="0" smtClean="0">
                <a:solidFill>
                  <a:srgbClr val="7030A0"/>
                </a:solidFill>
              </a:rPr>
              <a:t>број </a:t>
            </a:r>
            <a:r>
              <a:rPr lang="en-US" sz="3600" b="1" dirty="0" smtClean="0">
                <a:solidFill>
                  <a:srgbClr val="7030A0"/>
                </a:solidFill>
              </a:rPr>
              <a:t> 10</a:t>
            </a:r>
            <a:r>
              <a:rPr lang="sr-Cyrl-CS" sz="3600" b="1" dirty="0" smtClean="0">
                <a:solidFill>
                  <a:srgbClr val="7030A0"/>
                </a:solidFill>
              </a:rPr>
              <a:t> решење је?</a:t>
            </a:r>
            <a:endParaRPr lang="sr-Latn-CS" sz="3600" b="1" dirty="0">
              <a:solidFill>
                <a:srgbClr val="7030A0"/>
              </a:solidFill>
            </a:endParaRPr>
          </a:p>
        </p:txBody>
      </p:sp>
      <p:sp>
        <p:nvSpPr>
          <p:cNvPr id="5" name="Правоугаоник 4"/>
          <p:cNvSpPr/>
          <p:nvPr/>
        </p:nvSpPr>
        <p:spPr>
          <a:xfrm>
            <a:off x="7332472" y="5608093"/>
            <a:ext cx="53893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b="1" dirty="0">
                <a:solidFill>
                  <a:srgbClr val="0070C0"/>
                </a:solidFill>
              </a:rPr>
              <a:t>x</a:t>
            </a:r>
            <a:endParaRPr lang="sr-Latn-CS" sz="6000" b="1" dirty="0">
              <a:solidFill>
                <a:srgbClr val="0070C0"/>
              </a:solidFill>
            </a:endParaRPr>
          </a:p>
        </p:txBody>
      </p:sp>
      <p:sp>
        <p:nvSpPr>
          <p:cNvPr id="10" name="Косина 9"/>
          <p:cNvSpPr/>
          <p:nvPr/>
        </p:nvSpPr>
        <p:spPr>
          <a:xfrm>
            <a:off x="1102238" y="5410200"/>
            <a:ext cx="3733800" cy="914400"/>
          </a:xfrm>
          <a:prstGeom prst="bevel">
            <a:avLst/>
          </a:prstGeom>
          <a:solidFill>
            <a:srgbClr val="0070C0">
              <a:alpha val="9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3600" dirty="0"/>
              <a:t>5</a:t>
            </a:r>
            <a:r>
              <a:rPr lang="en-US" sz="3600" dirty="0" smtClean="0"/>
              <a:t>5</a:t>
            </a:r>
            <a:r>
              <a:rPr lang="sr-Cyrl-CS" sz="3600" dirty="0" smtClean="0"/>
              <a:t> </a:t>
            </a:r>
            <a:r>
              <a:rPr lang="sr-Cyrl-CS" sz="3600" dirty="0"/>
              <a:t>+</a:t>
            </a:r>
            <a:r>
              <a:rPr lang="sr-Cyrl-CS" sz="3600" dirty="0" smtClean="0"/>
              <a:t> </a:t>
            </a:r>
            <a:r>
              <a:rPr lang="sr-Cyrl-CS" sz="3600" dirty="0" smtClean="0">
                <a:solidFill>
                  <a:srgbClr val="FF0000"/>
                </a:solidFill>
              </a:rPr>
              <a:t>10</a:t>
            </a:r>
            <a:r>
              <a:rPr lang="sr-Cyrl-CS" sz="3600" dirty="0" smtClean="0"/>
              <a:t>=65  </a:t>
            </a:r>
            <a:endParaRPr lang="sr-Latn-C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836980" y="1175181"/>
            <a:ext cx="80231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7030A0"/>
                </a:solidFill>
              </a:rPr>
              <a:t>Ako</a:t>
            </a:r>
            <a:r>
              <a:rPr lang="en-US" sz="3600" b="1" dirty="0" smtClean="0">
                <a:solidFill>
                  <a:srgbClr val="7030A0"/>
                </a:solidFill>
              </a:rPr>
              <a:t> je </a:t>
            </a:r>
            <a:r>
              <a:rPr lang="en-US" sz="3600" b="1" dirty="0" smtClean="0">
                <a:solidFill>
                  <a:srgbClr val="FF0000"/>
                </a:solidFill>
              </a:rPr>
              <a:t>x</a:t>
            </a:r>
            <a:r>
              <a:rPr lang="en-US" sz="3600" b="1" dirty="0" smtClean="0">
                <a:solidFill>
                  <a:srgbClr val="7030A0"/>
                </a:solidFill>
              </a:rPr>
              <a:t> </a:t>
            </a:r>
            <a:r>
              <a:rPr lang="sr-Cyrl-CS" sz="3600" b="1" dirty="0" smtClean="0">
                <a:solidFill>
                  <a:srgbClr val="7030A0"/>
                </a:solidFill>
              </a:rPr>
              <a:t>број </a:t>
            </a:r>
            <a:r>
              <a:rPr lang="en-US" sz="3600" b="1" dirty="0" smtClean="0">
                <a:solidFill>
                  <a:srgbClr val="7030A0"/>
                </a:solidFill>
              </a:rPr>
              <a:t> </a:t>
            </a:r>
            <a:r>
              <a:rPr lang="sr-Cyrl-CS" sz="3600" b="1" dirty="0" smtClean="0">
                <a:solidFill>
                  <a:srgbClr val="7030A0"/>
                </a:solidFill>
              </a:rPr>
              <a:t>2</a:t>
            </a:r>
            <a:r>
              <a:rPr lang="en-US" sz="3600" b="1" dirty="0" smtClean="0">
                <a:solidFill>
                  <a:srgbClr val="7030A0"/>
                </a:solidFill>
              </a:rPr>
              <a:t>0</a:t>
            </a:r>
            <a:r>
              <a:rPr lang="sr-Cyrl-CS" sz="3600" b="1" dirty="0" smtClean="0">
                <a:solidFill>
                  <a:srgbClr val="7030A0"/>
                </a:solidFill>
              </a:rPr>
              <a:t> решење је?</a:t>
            </a:r>
            <a:endParaRPr lang="sr-Latn-CS" sz="3600" b="1" dirty="0">
              <a:solidFill>
                <a:srgbClr val="7030A0"/>
              </a:solidFill>
            </a:endParaRPr>
          </a:p>
        </p:txBody>
      </p:sp>
      <p:sp>
        <p:nvSpPr>
          <p:cNvPr id="12" name="Косина 11"/>
          <p:cNvSpPr/>
          <p:nvPr/>
        </p:nvSpPr>
        <p:spPr>
          <a:xfrm>
            <a:off x="1150450" y="5394279"/>
            <a:ext cx="3733800" cy="914400"/>
          </a:xfrm>
          <a:prstGeom prst="bevel">
            <a:avLst/>
          </a:prstGeom>
          <a:solidFill>
            <a:srgbClr val="0070C0">
              <a:alpha val="9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3600" dirty="0"/>
              <a:t>5</a:t>
            </a:r>
            <a:r>
              <a:rPr lang="en-US" sz="3600" dirty="0" smtClean="0"/>
              <a:t>5</a:t>
            </a:r>
            <a:r>
              <a:rPr lang="sr-Cyrl-CS" sz="3600" dirty="0" smtClean="0"/>
              <a:t> </a:t>
            </a:r>
            <a:r>
              <a:rPr lang="sr-Cyrl-CS" sz="3600" dirty="0"/>
              <a:t>+</a:t>
            </a:r>
            <a:r>
              <a:rPr lang="sr-Cyrl-CS" sz="3600" dirty="0" smtClean="0"/>
              <a:t> </a:t>
            </a:r>
            <a:r>
              <a:rPr lang="sr-Cyrl-CS" sz="3600" dirty="0" smtClean="0">
                <a:solidFill>
                  <a:srgbClr val="FF0000"/>
                </a:solidFill>
              </a:rPr>
              <a:t>20</a:t>
            </a:r>
            <a:r>
              <a:rPr lang="sr-Cyrl-CS" sz="3600" dirty="0" smtClean="0"/>
              <a:t>=75  </a:t>
            </a:r>
            <a:endParaRPr lang="sr-Latn-CS" sz="3600" dirty="0"/>
          </a:p>
        </p:txBody>
      </p:sp>
      <p:sp>
        <p:nvSpPr>
          <p:cNvPr id="13" name="TextBox 12"/>
          <p:cNvSpPr txBox="1"/>
          <p:nvPr/>
        </p:nvSpPr>
        <p:spPr>
          <a:xfrm>
            <a:off x="885193" y="1821512"/>
            <a:ext cx="80231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7030A0"/>
                </a:solidFill>
              </a:rPr>
              <a:t>Ako</a:t>
            </a:r>
            <a:r>
              <a:rPr lang="en-US" sz="3600" b="1" dirty="0" smtClean="0">
                <a:solidFill>
                  <a:srgbClr val="7030A0"/>
                </a:solidFill>
              </a:rPr>
              <a:t> je </a:t>
            </a:r>
            <a:r>
              <a:rPr lang="en-US" sz="3600" b="1" dirty="0" smtClean="0">
                <a:solidFill>
                  <a:srgbClr val="FF0000"/>
                </a:solidFill>
              </a:rPr>
              <a:t>x</a:t>
            </a:r>
            <a:r>
              <a:rPr lang="en-US" sz="3600" b="1" dirty="0" smtClean="0">
                <a:solidFill>
                  <a:srgbClr val="7030A0"/>
                </a:solidFill>
              </a:rPr>
              <a:t> </a:t>
            </a:r>
            <a:r>
              <a:rPr lang="sr-Cyrl-CS" sz="3600" b="1" dirty="0" smtClean="0">
                <a:solidFill>
                  <a:srgbClr val="7030A0"/>
                </a:solidFill>
              </a:rPr>
              <a:t>број </a:t>
            </a:r>
            <a:r>
              <a:rPr lang="en-US" sz="3600" b="1" dirty="0" smtClean="0">
                <a:solidFill>
                  <a:srgbClr val="7030A0"/>
                </a:solidFill>
              </a:rPr>
              <a:t> </a:t>
            </a:r>
            <a:r>
              <a:rPr lang="sr-Cyrl-CS" sz="3600" b="1" dirty="0">
                <a:solidFill>
                  <a:srgbClr val="7030A0"/>
                </a:solidFill>
              </a:rPr>
              <a:t>3</a:t>
            </a:r>
            <a:r>
              <a:rPr lang="en-US" sz="3600" b="1" dirty="0" smtClean="0">
                <a:solidFill>
                  <a:srgbClr val="7030A0"/>
                </a:solidFill>
              </a:rPr>
              <a:t>0</a:t>
            </a:r>
            <a:r>
              <a:rPr lang="sr-Cyrl-CS" sz="3600" b="1" dirty="0" smtClean="0">
                <a:solidFill>
                  <a:srgbClr val="7030A0"/>
                </a:solidFill>
              </a:rPr>
              <a:t> решење је?</a:t>
            </a:r>
            <a:endParaRPr lang="sr-Latn-CS" sz="3600" b="1" dirty="0">
              <a:solidFill>
                <a:srgbClr val="7030A0"/>
              </a:solidFill>
            </a:endParaRPr>
          </a:p>
        </p:txBody>
      </p:sp>
      <p:sp>
        <p:nvSpPr>
          <p:cNvPr id="14" name="Косина 13"/>
          <p:cNvSpPr/>
          <p:nvPr/>
        </p:nvSpPr>
        <p:spPr>
          <a:xfrm>
            <a:off x="1102238" y="5407927"/>
            <a:ext cx="3733800" cy="914400"/>
          </a:xfrm>
          <a:prstGeom prst="bevel">
            <a:avLst/>
          </a:prstGeom>
          <a:solidFill>
            <a:srgbClr val="0070C0">
              <a:alpha val="9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3600" dirty="0"/>
              <a:t>5</a:t>
            </a:r>
            <a:r>
              <a:rPr lang="en-US" sz="3600" dirty="0" smtClean="0"/>
              <a:t>5</a:t>
            </a:r>
            <a:r>
              <a:rPr lang="sr-Cyrl-CS" sz="3600" dirty="0" smtClean="0"/>
              <a:t> </a:t>
            </a:r>
            <a:r>
              <a:rPr lang="sr-Cyrl-CS" sz="3600" dirty="0"/>
              <a:t>+</a:t>
            </a:r>
            <a:r>
              <a:rPr lang="sr-Cyrl-CS" sz="3600" dirty="0" smtClean="0"/>
              <a:t> </a:t>
            </a:r>
            <a:r>
              <a:rPr lang="sr-Cyrl-CS" sz="3600" dirty="0" smtClean="0">
                <a:solidFill>
                  <a:srgbClr val="FF0000"/>
                </a:solidFill>
              </a:rPr>
              <a:t>30</a:t>
            </a:r>
            <a:r>
              <a:rPr lang="sr-Cyrl-CS" sz="3600" dirty="0" smtClean="0"/>
              <a:t>=85  </a:t>
            </a:r>
            <a:endParaRPr lang="sr-Latn-CS" sz="3600" dirty="0"/>
          </a:p>
        </p:txBody>
      </p:sp>
      <p:sp>
        <p:nvSpPr>
          <p:cNvPr id="15" name="Косина 14"/>
          <p:cNvSpPr/>
          <p:nvPr/>
        </p:nvSpPr>
        <p:spPr>
          <a:xfrm>
            <a:off x="1102238" y="5407927"/>
            <a:ext cx="3733800" cy="914400"/>
          </a:xfrm>
          <a:prstGeom prst="bevel">
            <a:avLst/>
          </a:prstGeom>
          <a:solidFill>
            <a:srgbClr val="0070C0">
              <a:alpha val="9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3600" dirty="0" smtClean="0"/>
              <a:t>БРАВО!</a:t>
            </a:r>
            <a:endParaRPr lang="sr-Latn-CS" sz="3600" dirty="0"/>
          </a:p>
        </p:txBody>
      </p:sp>
    </p:spTree>
    <p:extLst>
      <p:ext uri="{BB962C8B-B14F-4D97-AF65-F5344CB8AC3E}">
        <p14:creationId xmlns:p14="http://schemas.microsoft.com/office/powerpoint/2010/main" val="1668276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 tmFilter="0,0; .5, 1; 1, 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 tmFilter="0,0; .5, 1; 1, 1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0"/>
                            </p:stCondLst>
                            <p:childTnLst>
                              <p:par>
                                <p:cTn id="48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tmFilter="0,0; .5, 1; 1, 1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 tmFilter="0,0; .5, 1; 1, 1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"/>
                            </p:stCondLst>
                            <p:childTnLst>
                              <p:par>
                                <p:cTn id="6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500"/>
                            </p:stCondLst>
                            <p:childTnLst>
                              <p:par>
                                <p:cTn id="69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 tmFilter="0,0; .5, 1; 1, 1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200"/>
                            </p:stCondLst>
                            <p:childTnLst>
                              <p:par>
                                <p:cTn id="7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200"/>
                            </p:stCondLst>
                            <p:childTnLst>
                              <p:par>
                                <p:cTn id="81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 tmFilter="0,0; .5, 1; 1, 1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  <p:bldP spid="12" grpId="0" animBg="1"/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Косина 3"/>
          <p:cNvSpPr/>
          <p:nvPr/>
        </p:nvSpPr>
        <p:spPr>
          <a:xfrm>
            <a:off x="1667564" y="5150893"/>
            <a:ext cx="3733800" cy="914400"/>
          </a:xfrm>
          <a:prstGeom prst="bevel">
            <a:avLst/>
          </a:prstGeom>
          <a:solidFill>
            <a:srgbClr val="0070C0">
              <a:alpha val="9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3600" dirty="0"/>
              <a:t>7</a:t>
            </a:r>
            <a:r>
              <a:rPr lang="en-US" sz="3600" dirty="0" smtClean="0"/>
              <a:t>5</a:t>
            </a:r>
            <a:r>
              <a:rPr lang="sr-Cyrl-CS" sz="3600" dirty="0" smtClean="0"/>
              <a:t> - </a:t>
            </a:r>
            <a:r>
              <a:rPr lang="en-US" sz="3600" dirty="0" smtClean="0"/>
              <a:t>x</a:t>
            </a:r>
            <a:r>
              <a:rPr lang="sr-Cyrl-CS" sz="3600" dirty="0" smtClean="0"/>
              <a:t>=  </a:t>
            </a:r>
            <a:endParaRPr lang="sr-Latn-CS" sz="3600" dirty="0"/>
          </a:p>
        </p:txBody>
      </p:sp>
      <p:sp>
        <p:nvSpPr>
          <p:cNvPr id="2" name="TextBox 1"/>
          <p:cNvSpPr txBox="1"/>
          <p:nvPr/>
        </p:nvSpPr>
        <p:spPr>
          <a:xfrm>
            <a:off x="838199" y="533400"/>
            <a:ext cx="80231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7030A0"/>
                </a:solidFill>
              </a:rPr>
              <a:t>Ako</a:t>
            </a:r>
            <a:r>
              <a:rPr lang="en-US" sz="3600" b="1" dirty="0" smtClean="0">
                <a:solidFill>
                  <a:srgbClr val="7030A0"/>
                </a:solidFill>
              </a:rPr>
              <a:t> je </a:t>
            </a:r>
            <a:r>
              <a:rPr lang="en-US" sz="3600" b="1" dirty="0" smtClean="0">
                <a:solidFill>
                  <a:srgbClr val="FF0000"/>
                </a:solidFill>
              </a:rPr>
              <a:t>x</a:t>
            </a:r>
            <a:r>
              <a:rPr lang="en-US" sz="3600" b="1" dirty="0" smtClean="0">
                <a:solidFill>
                  <a:srgbClr val="7030A0"/>
                </a:solidFill>
              </a:rPr>
              <a:t> </a:t>
            </a:r>
            <a:r>
              <a:rPr lang="sr-Cyrl-CS" sz="3600" b="1" dirty="0" smtClean="0">
                <a:solidFill>
                  <a:srgbClr val="7030A0"/>
                </a:solidFill>
              </a:rPr>
              <a:t>број </a:t>
            </a:r>
            <a:r>
              <a:rPr lang="en-US" sz="3600" b="1" dirty="0" smtClean="0">
                <a:solidFill>
                  <a:srgbClr val="7030A0"/>
                </a:solidFill>
              </a:rPr>
              <a:t> 10</a:t>
            </a:r>
            <a:r>
              <a:rPr lang="sr-Cyrl-CS" sz="3600" b="1" dirty="0" smtClean="0">
                <a:solidFill>
                  <a:srgbClr val="7030A0"/>
                </a:solidFill>
              </a:rPr>
              <a:t> решење је?</a:t>
            </a:r>
            <a:endParaRPr lang="sr-Latn-CS" sz="3600" b="1" dirty="0">
              <a:solidFill>
                <a:srgbClr val="7030A0"/>
              </a:solidFill>
            </a:endParaRPr>
          </a:p>
        </p:txBody>
      </p:sp>
      <p:sp>
        <p:nvSpPr>
          <p:cNvPr id="5" name="Правоугаоник 4"/>
          <p:cNvSpPr/>
          <p:nvPr/>
        </p:nvSpPr>
        <p:spPr>
          <a:xfrm>
            <a:off x="7332472" y="5608093"/>
            <a:ext cx="53893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b="1" dirty="0">
                <a:solidFill>
                  <a:srgbClr val="0070C0"/>
                </a:solidFill>
              </a:rPr>
              <a:t>x</a:t>
            </a:r>
            <a:endParaRPr lang="sr-Latn-CS" sz="6000" b="1" dirty="0">
              <a:solidFill>
                <a:srgbClr val="0070C0"/>
              </a:solidFill>
            </a:endParaRPr>
          </a:p>
        </p:txBody>
      </p:sp>
      <p:sp>
        <p:nvSpPr>
          <p:cNvPr id="10" name="Косина 9"/>
          <p:cNvSpPr/>
          <p:nvPr/>
        </p:nvSpPr>
        <p:spPr>
          <a:xfrm>
            <a:off x="1667564" y="5150893"/>
            <a:ext cx="3733800" cy="914400"/>
          </a:xfrm>
          <a:prstGeom prst="bevel">
            <a:avLst/>
          </a:prstGeom>
          <a:solidFill>
            <a:srgbClr val="0070C0">
              <a:alpha val="9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3600" dirty="0"/>
              <a:t>7</a:t>
            </a:r>
            <a:r>
              <a:rPr lang="en-US" sz="3600" dirty="0" smtClean="0"/>
              <a:t>5</a:t>
            </a:r>
            <a:r>
              <a:rPr lang="sr-Cyrl-CS" sz="3600" dirty="0" smtClean="0"/>
              <a:t> - </a:t>
            </a:r>
            <a:r>
              <a:rPr lang="sr-Cyrl-CS" sz="3600" dirty="0" smtClean="0">
                <a:solidFill>
                  <a:srgbClr val="FF0000"/>
                </a:solidFill>
              </a:rPr>
              <a:t>10</a:t>
            </a:r>
            <a:r>
              <a:rPr lang="sr-Cyrl-CS" sz="3600" dirty="0" smtClean="0"/>
              <a:t>=65  </a:t>
            </a:r>
            <a:endParaRPr lang="sr-Latn-C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836980" y="1175181"/>
            <a:ext cx="80231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7030A0"/>
                </a:solidFill>
              </a:rPr>
              <a:t>Ako</a:t>
            </a:r>
            <a:r>
              <a:rPr lang="en-US" sz="3600" b="1" dirty="0" smtClean="0">
                <a:solidFill>
                  <a:srgbClr val="7030A0"/>
                </a:solidFill>
              </a:rPr>
              <a:t> je </a:t>
            </a:r>
            <a:r>
              <a:rPr lang="en-US" sz="3600" b="1" dirty="0" smtClean="0">
                <a:solidFill>
                  <a:srgbClr val="FF0000"/>
                </a:solidFill>
              </a:rPr>
              <a:t>x</a:t>
            </a:r>
            <a:r>
              <a:rPr lang="en-US" sz="3600" b="1" dirty="0" smtClean="0">
                <a:solidFill>
                  <a:srgbClr val="7030A0"/>
                </a:solidFill>
              </a:rPr>
              <a:t> </a:t>
            </a:r>
            <a:r>
              <a:rPr lang="sr-Cyrl-CS" sz="3600" b="1" dirty="0" smtClean="0">
                <a:solidFill>
                  <a:srgbClr val="7030A0"/>
                </a:solidFill>
              </a:rPr>
              <a:t>број </a:t>
            </a:r>
            <a:r>
              <a:rPr lang="en-US" sz="3600" b="1" dirty="0" smtClean="0">
                <a:solidFill>
                  <a:srgbClr val="7030A0"/>
                </a:solidFill>
              </a:rPr>
              <a:t> </a:t>
            </a:r>
            <a:r>
              <a:rPr lang="sr-Cyrl-CS" sz="3600" b="1" dirty="0" smtClean="0">
                <a:solidFill>
                  <a:srgbClr val="7030A0"/>
                </a:solidFill>
              </a:rPr>
              <a:t>2</a:t>
            </a:r>
            <a:r>
              <a:rPr lang="en-US" sz="3600" b="1" dirty="0" smtClean="0">
                <a:solidFill>
                  <a:srgbClr val="7030A0"/>
                </a:solidFill>
              </a:rPr>
              <a:t>0</a:t>
            </a:r>
            <a:r>
              <a:rPr lang="sr-Cyrl-CS" sz="3600" b="1" dirty="0" smtClean="0">
                <a:solidFill>
                  <a:srgbClr val="7030A0"/>
                </a:solidFill>
              </a:rPr>
              <a:t> решење је?</a:t>
            </a:r>
            <a:endParaRPr lang="sr-Latn-CS" sz="3600" b="1" dirty="0">
              <a:solidFill>
                <a:srgbClr val="7030A0"/>
              </a:solidFill>
            </a:endParaRPr>
          </a:p>
        </p:txBody>
      </p:sp>
      <p:sp>
        <p:nvSpPr>
          <p:cNvPr id="12" name="Косина 11"/>
          <p:cNvSpPr/>
          <p:nvPr/>
        </p:nvSpPr>
        <p:spPr>
          <a:xfrm>
            <a:off x="1676400" y="5150893"/>
            <a:ext cx="3733800" cy="914400"/>
          </a:xfrm>
          <a:prstGeom prst="bevel">
            <a:avLst/>
          </a:prstGeom>
          <a:solidFill>
            <a:srgbClr val="0070C0">
              <a:alpha val="9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3600" dirty="0"/>
              <a:t>7</a:t>
            </a:r>
            <a:r>
              <a:rPr lang="en-US" sz="3600" dirty="0" smtClean="0"/>
              <a:t>5</a:t>
            </a:r>
            <a:r>
              <a:rPr lang="sr-Cyrl-CS" sz="3600" dirty="0" smtClean="0"/>
              <a:t> - </a:t>
            </a:r>
            <a:r>
              <a:rPr lang="sr-Cyrl-CS" sz="3600" dirty="0" smtClean="0">
                <a:solidFill>
                  <a:srgbClr val="FF0000"/>
                </a:solidFill>
              </a:rPr>
              <a:t>20</a:t>
            </a:r>
            <a:r>
              <a:rPr lang="sr-Cyrl-CS" sz="3600" dirty="0" smtClean="0"/>
              <a:t>=55  </a:t>
            </a:r>
            <a:endParaRPr lang="sr-Latn-CS" sz="3600" dirty="0"/>
          </a:p>
        </p:txBody>
      </p:sp>
      <p:sp>
        <p:nvSpPr>
          <p:cNvPr id="13" name="TextBox 12"/>
          <p:cNvSpPr txBox="1"/>
          <p:nvPr/>
        </p:nvSpPr>
        <p:spPr>
          <a:xfrm>
            <a:off x="836979" y="1821512"/>
            <a:ext cx="80231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7030A0"/>
                </a:solidFill>
              </a:rPr>
              <a:t>Ako</a:t>
            </a:r>
            <a:r>
              <a:rPr lang="en-US" sz="3600" b="1" dirty="0" smtClean="0">
                <a:solidFill>
                  <a:srgbClr val="7030A0"/>
                </a:solidFill>
              </a:rPr>
              <a:t> je </a:t>
            </a:r>
            <a:r>
              <a:rPr lang="en-US" sz="3600" b="1" dirty="0" smtClean="0">
                <a:solidFill>
                  <a:srgbClr val="FF0000"/>
                </a:solidFill>
              </a:rPr>
              <a:t>x</a:t>
            </a:r>
            <a:r>
              <a:rPr lang="en-US" sz="3600" b="1" dirty="0" smtClean="0">
                <a:solidFill>
                  <a:srgbClr val="7030A0"/>
                </a:solidFill>
              </a:rPr>
              <a:t> </a:t>
            </a:r>
            <a:r>
              <a:rPr lang="sr-Cyrl-CS" sz="3600" b="1" dirty="0" smtClean="0">
                <a:solidFill>
                  <a:srgbClr val="7030A0"/>
                </a:solidFill>
              </a:rPr>
              <a:t>број </a:t>
            </a:r>
            <a:r>
              <a:rPr lang="en-US" sz="3600" b="1" dirty="0" smtClean="0">
                <a:solidFill>
                  <a:srgbClr val="7030A0"/>
                </a:solidFill>
              </a:rPr>
              <a:t> </a:t>
            </a:r>
            <a:r>
              <a:rPr lang="sr-Cyrl-CS" sz="3600" b="1" dirty="0">
                <a:solidFill>
                  <a:srgbClr val="7030A0"/>
                </a:solidFill>
              </a:rPr>
              <a:t>3</a:t>
            </a:r>
            <a:r>
              <a:rPr lang="en-US" sz="3600" b="1" dirty="0" smtClean="0">
                <a:solidFill>
                  <a:srgbClr val="7030A0"/>
                </a:solidFill>
              </a:rPr>
              <a:t>0</a:t>
            </a:r>
            <a:r>
              <a:rPr lang="sr-Cyrl-CS" sz="3600" b="1" dirty="0" smtClean="0">
                <a:solidFill>
                  <a:srgbClr val="7030A0"/>
                </a:solidFill>
              </a:rPr>
              <a:t> решење је?</a:t>
            </a:r>
            <a:endParaRPr lang="sr-Latn-CS" sz="3600" b="1" dirty="0">
              <a:solidFill>
                <a:srgbClr val="7030A0"/>
              </a:solidFill>
            </a:endParaRPr>
          </a:p>
        </p:txBody>
      </p:sp>
      <p:sp>
        <p:nvSpPr>
          <p:cNvPr id="14" name="Косина 13"/>
          <p:cNvSpPr/>
          <p:nvPr/>
        </p:nvSpPr>
        <p:spPr>
          <a:xfrm>
            <a:off x="1676400" y="5150893"/>
            <a:ext cx="3733800" cy="914400"/>
          </a:xfrm>
          <a:prstGeom prst="bevel">
            <a:avLst/>
          </a:prstGeom>
          <a:solidFill>
            <a:srgbClr val="0070C0">
              <a:alpha val="9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3600" dirty="0"/>
              <a:t>7</a:t>
            </a:r>
            <a:r>
              <a:rPr lang="en-US" sz="3600" dirty="0" smtClean="0"/>
              <a:t>5</a:t>
            </a:r>
            <a:r>
              <a:rPr lang="sr-Cyrl-CS" sz="3600" dirty="0" smtClean="0"/>
              <a:t> - </a:t>
            </a:r>
            <a:r>
              <a:rPr lang="sr-Cyrl-CS" sz="3600" dirty="0" smtClean="0">
                <a:solidFill>
                  <a:srgbClr val="FF0000"/>
                </a:solidFill>
              </a:rPr>
              <a:t>30</a:t>
            </a:r>
            <a:r>
              <a:rPr lang="sr-Cyrl-CS" sz="3600" dirty="0" smtClean="0"/>
              <a:t>=45  </a:t>
            </a:r>
            <a:endParaRPr lang="sr-Latn-CS" sz="3600" dirty="0"/>
          </a:p>
        </p:txBody>
      </p:sp>
    </p:spTree>
    <p:extLst>
      <p:ext uri="{BB962C8B-B14F-4D97-AF65-F5344CB8AC3E}">
        <p14:creationId xmlns:p14="http://schemas.microsoft.com/office/powerpoint/2010/main" val="24755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 tmFilter="0,0; .5, 1; 1, 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 tmFilter="0,0; .5, 1; 1, 1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0"/>
                            </p:stCondLst>
                            <p:childTnLst>
                              <p:par>
                                <p:cTn id="48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tmFilter="0,0; .5, 1; 1, 1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 tmFilter="0,0; .5, 1; 1, 1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"/>
                            </p:stCondLst>
                            <p:childTnLst>
                              <p:par>
                                <p:cTn id="6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500"/>
                            </p:stCondLst>
                            <p:childTnLst>
                              <p:par>
                                <p:cTn id="69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 tmFilter="0,0; .5, 1; 1, 1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  <p:bldP spid="12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Косина 3"/>
          <p:cNvSpPr/>
          <p:nvPr/>
        </p:nvSpPr>
        <p:spPr>
          <a:xfrm>
            <a:off x="824552" y="1866331"/>
            <a:ext cx="3733800" cy="914400"/>
          </a:xfrm>
          <a:prstGeom prst="bevel">
            <a:avLst/>
          </a:prstGeom>
          <a:solidFill>
            <a:srgbClr val="0070C0">
              <a:alpha val="9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3600" dirty="0" smtClean="0"/>
              <a:t>1</a:t>
            </a:r>
            <a:r>
              <a:rPr lang="en-US" sz="3600" dirty="0" smtClean="0"/>
              <a:t>5</a:t>
            </a:r>
            <a:r>
              <a:rPr lang="sr-Cyrl-CS" sz="3600" dirty="0" smtClean="0"/>
              <a:t> + </a:t>
            </a:r>
            <a:r>
              <a:rPr lang="en-US" sz="3600" dirty="0" smtClean="0"/>
              <a:t>x</a:t>
            </a:r>
            <a:r>
              <a:rPr lang="sr-Cyrl-CS" sz="3600" dirty="0" smtClean="0"/>
              <a:t>= </a:t>
            </a:r>
            <a:r>
              <a:rPr lang="en-US" sz="3600" dirty="0" smtClean="0"/>
              <a:t>50</a:t>
            </a:r>
            <a:r>
              <a:rPr lang="sr-Cyrl-CS" sz="3600" dirty="0" smtClean="0"/>
              <a:t> </a:t>
            </a:r>
            <a:endParaRPr lang="sr-Latn-CS" sz="3600" dirty="0"/>
          </a:p>
        </p:txBody>
      </p:sp>
      <p:sp>
        <p:nvSpPr>
          <p:cNvPr id="2" name="TextBox 1"/>
          <p:cNvSpPr txBox="1"/>
          <p:nvPr/>
        </p:nvSpPr>
        <p:spPr>
          <a:xfrm>
            <a:off x="838200" y="533400"/>
            <a:ext cx="701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3600" b="1" dirty="0" smtClean="0">
                <a:solidFill>
                  <a:srgbClr val="7030A0"/>
                </a:solidFill>
              </a:rPr>
              <a:t>Када сабирамо два броја , један сабирак може бити непознат:</a:t>
            </a:r>
            <a:endParaRPr lang="sr-Latn-CS" sz="3600" b="1" dirty="0">
              <a:solidFill>
                <a:srgbClr val="7030A0"/>
              </a:solidFill>
            </a:endParaRPr>
          </a:p>
        </p:txBody>
      </p:sp>
      <p:sp>
        <p:nvSpPr>
          <p:cNvPr id="7" name="Косина 6"/>
          <p:cNvSpPr/>
          <p:nvPr/>
        </p:nvSpPr>
        <p:spPr>
          <a:xfrm>
            <a:off x="824552" y="4495800"/>
            <a:ext cx="3733800" cy="914400"/>
          </a:xfrm>
          <a:prstGeom prst="bevel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x</a:t>
            </a:r>
            <a:r>
              <a:rPr lang="sr-Cyrl-CS" sz="3600" dirty="0" smtClean="0"/>
              <a:t>+</a:t>
            </a:r>
            <a:r>
              <a:rPr lang="en-US" sz="3600" dirty="0" smtClean="0"/>
              <a:t>10</a:t>
            </a:r>
            <a:r>
              <a:rPr lang="sr-Cyrl-CS" sz="3600" dirty="0" smtClean="0"/>
              <a:t> = </a:t>
            </a:r>
            <a:r>
              <a:rPr lang="en-US" sz="3600" dirty="0"/>
              <a:t>5</a:t>
            </a:r>
            <a:r>
              <a:rPr lang="en-US" sz="3600" dirty="0" smtClean="0"/>
              <a:t>0</a:t>
            </a:r>
            <a:r>
              <a:rPr lang="sr-Cyrl-CS" sz="3600" dirty="0" smtClean="0"/>
              <a:t> </a:t>
            </a:r>
            <a:endParaRPr lang="sr-Latn-CS" sz="3600" dirty="0"/>
          </a:p>
        </p:txBody>
      </p:sp>
      <p:sp>
        <p:nvSpPr>
          <p:cNvPr id="6" name="Косина 5"/>
          <p:cNvSpPr/>
          <p:nvPr/>
        </p:nvSpPr>
        <p:spPr>
          <a:xfrm>
            <a:off x="805218" y="3177654"/>
            <a:ext cx="3733800" cy="914400"/>
          </a:xfrm>
          <a:prstGeom prst="bevel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3600" dirty="0" smtClean="0"/>
              <a:t>1</a:t>
            </a:r>
            <a:r>
              <a:rPr lang="en-US" sz="3600" dirty="0" smtClean="0"/>
              <a:t>1</a:t>
            </a:r>
            <a:r>
              <a:rPr lang="sr-Cyrl-CS" sz="3600" dirty="0" smtClean="0"/>
              <a:t> + </a:t>
            </a:r>
            <a:r>
              <a:rPr lang="en-US" sz="3600" dirty="0" smtClean="0"/>
              <a:t>x</a:t>
            </a:r>
            <a:r>
              <a:rPr lang="sr-Cyrl-CS" sz="3600" dirty="0" smtClean="0"/>
              <a:t>= </a:t>
            </a:r>
            <a:r>
              <a:rPr lang="en-US" sz="3600" dirty="0" smtClean="0"/>
              <a:t>50</a:t>
            </a:r>
            <a:r>
              <a:rPr lang="sr-Cyrl-CS" sz="3600" dirty="0" smtClean="0"/>
              <a:t> </a:t>
            </a:r>
            <a:endParaRPr lang="sr-Latn-CS" sz="3600" dirty="0"/>
          </a:p>
        </p:txBody>
      </p:sp>
      <p:sp>
        <p:nvSpPr>
          <p:cNvPr id="8" name="Косина 7"/>
          <p:cNvSpPr/>
          <p:nvPr/>
        </p:nvSpPr>
        <p:spPr>
          <a:xfrm>
            <a:off x="805218" y="5804848"/>
            <a:ext cx="3733800" cy="914400"/>
          </a:xfrm>
          <a:prstGeom prst="bevel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x</a:t>
            </a:r>
            <a:r>
              <a:rPr lang="sr-Cyrl-CS" sz="3600" dirty="0" smtClean="0"/>
              <a:t> + </a:t>
            </a:r>
            <a:r>
              <a:rPr lang="en-US" sz="3600" dirty="0" smtClean="0"/>
              <a:t>1</a:t>
            </a:r>
            <a:r>
              <a:rPr lang="sr-Cyrl-CS" sz="3600" dirty="0" smtClean="0"/>
              <a:t>0 = </a:t>
            </a:r>
            <a:r>
              <a:rPr lang="en-US" sz="3600" dirty="0"/>
              <a:t>5</a:t>
            </a:r>
            <a:r>
              <a:rPr lang="sr-Cyrl-CS" sz="3600" dirty="0" smtClean="0"/>
              <a:t>0 </a:t>
            </a:r>
            <a:endParaRPr lang="sr-Latn-CS" sz="3600" dirty="0"/>
          </a:p>
        </p:txBody>
      </p:sp>
      <p:pic>
        <p:nvPicPr>
          <p:cNvPr id="3" name="Слика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6469" y="1373201"/>
            <a:ext cx="704850" cy="914400"/>
          </a:xfrm>
          <a:prstGeom prst="rect">
            <a:avLst/>
          </a:prstGeom>
        </p:spPr>
      </p:pic>
      <p:pic>
        <p:nvPicPr>
          <p:cNvPr id="9" name="Слика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1303" y="5562600"/>
            <a:ext cx="1040033" cy="970697"/>
          </a:xfrm>
          <a:prstGeom prst="rect">
            <a:avLst/>
          </a:prstGeom>
        </p:spPr>
      </p:pic>
      <p:sp>
        <p:nvSpPr>
          <p:cNvPr id="5" name="Правоугаоник 4"/>
          <p:cNvSpPr/>
          <p:nvPr/>
        </p:nvSpPr>
        <p:spPr>
          <a:xfrm>
            <a:off x="7332472" y="5608093"/>
            <a:ext cx="53893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b="1" dirty="0">
                <a:solidFill>
                  <a:srgbClr val="0070C0"/>
                </a:solidFill>
              </a:rPr>
              <a:t>x</a:t>
            </a:r>
            <a:endParaRPr lang="sr-Latn-CS" sz="6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3665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 tmFilter="0,0; .5, 1; 1, 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tmFilter="0,0; .5, 1; 1, 1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 tmFilter="0,0; .5, 1; 1, 1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5 -0.05573 C 0.00868 -0.05504 0.01771 -0.05527 0.02656 -0.05388 C 0.03073 -0.05319 0.03854 -0.04995 0.03854 -0.04972 C 0.04531 -0.04394 0.05017 -0.03931 0.05799 -0.03608 C 0.06302 -0.02937 0.06736 -0.02729 0.07292 -0.02197 C 0.07865 -0.01665 0.07587 -0.01688 0.08038 -0.01202 C 0.08611 -0.00555 0.09097 -0.00046 0.09531 0.00786 C 0.09809 0.01966 0.09757 0.03145 0.09219 0.04163 C 0.08837 0.07956 0.06823 0.11957 0.03854 0.12697 C 0.02066 0.14339 -0.01667 0.13737 -0.0375 0.13899 C -0.06198 0.1383 -0.08628 0.13807 -0.11076 0.13691 C -0.13507 0.13576 -0.15937 0.12697 -0.18385 0.12512 C -0.20278 0.1265 -0.2217 0.12627 -0.24062 0.12905 C -0.24635 0.12997 -0.25139 0.13437 -0.25694 0.13691 C -0.25989 0.1383 -0.26597 0.14107 -0.26597 0.14131 C -0.26701 0.14292 -0.26771 0.14524 -0.26892 0.14686 C -0.27066 0.14917 -0.27326 0.15033 -0.27483 0.15287 C -0.28038 0.16166 -0.28108 0.176 -0.28385 0.18663 C -0.28316 0.20144 -0.28368 0.22317 -0.27934 0.23844 C -0.27569 0.25116 -0.26753 0.2544 -0.26302 0.26619 C -0.25035 0.29903 -0.22048 0.31522 -0.19427 0.31984 C -0.16719 0.34089 -0.18472 0.33071 -0.12413 0.32193 C -0.0967 0.31799 -0.06996 0.30204 -0.04358 0.29209 C -0.03229 0.2877 -0.01944 0.28839 -0.00781 0.28608 C 0.01007 0.28677 0.02813 0.287 0.04601 0.28816 C 0.05226 0.28862 0.05538 0.29672 0.05938 0.30204 C 0.06094 0.30412 0.06389 0.30805 0.06389 0.30828 C 0.07066 0.33441 0.06146 0.35222 0.05052 0.37165 C 0.04601 0.37974 0.04271 0.39107 0.03698 0.39755 C 0.01788 0.41906 -0.01024 0.44519 -0.03316 0.45722 C -0.10312 0.49399 -0.27969 0.46901 -0.2809 0.46901 C -0.28785 0.47502 -0.29583 0.48011 -0.3033 0.48497 C -0.30712 0.49006 -0.3118 0.49353 -0.31528 0.49884 C -0.31632 0.50046 -0.31597 0.50301 -0.31667 0.50486 C -0.32361 0.52359 -0.31944 0.50717 -0.32257 0.52082 C -0.32205 0.52475 -0.32153 0.534 -0.31962 0.53862 C -0.30937 0.56267 -0.28993 0.58811 -0.27048 0.59829 C -0.26267 0.6087 -0.25434 0.6191 -0.24358 0.62211 C -0.23142 0.63136 -0.21927 0.63599 -0.20625 0.642 C -0.20434 0.64408 -0.20278 0.64824 -0.20035 0.64801 C -0.18472 0.64686 -0.15399 0.63807 -0.15399 0.6383 C -0.12899 0.61864 -0.10052 0.608 -0.07483 0.59043 C -0.05191 0.5747 -0.04375 0.55065 -0.01528 0.54464 C -0.00798 0.54001 -0.00069 0.53539 0.00712 0.53261 C 0.02622 0.53446 0.02708 0.52983 0.03559 0.54649 C 0.03906 0.56152 0.03438 0.54302 0.04011 0.55851 C 0.0434 0.5673 0.04445 0.57886 0.04445 0.58835 " pathEditMode="relative" rAng="0" ptsTypes="ffffffffffffffffffffffffffffffffffffffffffffffA">
                                      <p:cBhvr>
                                        <p:cTn id="65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250" y="351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6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Косина 3"/>
          <p:cNvSpPr/>
          <p:nvPr/>
        </p:nvSpPr>
        <p:spPr>
          <a:xfrm>
            <a:off x="824552" y="1866331"/>
            <a:ext cx="3733800" cy="914400"/>
          </a:xfrm>
          <a:prstGeom prst="bevel">
            <a:avLst/>
          </a:prstGeom>
          <a:solidFill>
            <a:srgbClr val="0070C0">
              <a:alpha val="9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3600" dirty="0"/>
              <a:t>7</a:t>
            </a:r>
            <a:r>
              <a:rPr lang="en-US" sz="3600" dirty="0" smtClean="0"/>
              <a:t>5</a:t>
            </a:r>
            <a:r>
              <a:rPr lang="sr-Cyrl-CS" sz="3600" dirty="0" smtClean="0"/>
              <a:t> - </a:t>
            </a:r>
            <a:r>
              <a:rPr lang="en-US" sz="3600" dirty="0" smtClean="0"/>
              <a:t>x</a:t>
            </a:r>
            <a:r>
              <a:rPr lang="sr-Cyrl-CS" sz="3600" dirty="0" smtClean="0"/>
              <a:t>= </a:t>
            </a:r>
            <a:r>
              <a:rPr lang="sr-Cyrl-CS" sz="3600" dirty="0"/>
              <a:t>3</a:t>
            </a:r>
            <a:r>
              <a:rPr lang="en-US" sz="3600" dirty="0" smtClean="0"/>
              <a:t>0</a:t>
            </a:r>
            <a:r>
              <a:rPr lang="sr-Cyrl-CS" sz="3600" dirty="0" smtClean="0"/>
              <a:t> </a:t>
            </a:r>
            <a:endParaRPr lang="sr-Latn-CS" sz="3600" dirty="0"/>
          </a:p>
        </p:txBody>
      </p:sp>
      <p:sp>
        <p:nvSpPr>
          <p:cNvPr id="2" name="TextBox 1"/>
          <p:cNvSpPr txBox="1"/>
          <p:nvPr/>
        </p:nvSpPr>
        <p:spPr>
          <a:xfrm>
            <a:off x="838199" y="533400"/>
            <a:ext cx="80231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3600" b="1" dirty="0" smtClean="0">
                <a:solidFill>
                  <a:srgbClr val="7030A0"/>
                </a:solidFill>
              </a:rPr>
              <a:t>Када одузимамо  два броја ,умањеник </a:t>
            </a:r>
          </a:p>
          <a:p>
            <a:r>
              <a:rPr lang="sr-Cyrl-CS" sz="3600" b="1" dirty="0" smtClean="0">
                <a:solidFill>
                  <a:srgbClr val="7030A0"/>
                </a:solidFill>
              </a:rPr>
              <a:t>или умањилац може бити непознат?</a:t>
            </a:r>
            <a:endParaRPr lang="sr-Latn-CS" sz="3600" b="1" dirty="0">
              <a:solidFill>
                <a:srgbClr val="7030A0"/>
              </a:solidFill>
            </a:endParaRPr>
          </a:p>
        </p:txBody>
      </p:sp>
      <p:sp>
        <p:nvSpPr>
          <p:cNvPr id="7" name="Косина 6"/>
          <p:cNvSpPr/>
          <p:nvPr/>
        </p:nvSpPr>
        <p:spPr>
          <a:xfrm>
            <a:off x="824552" y="4495800"/>
            <a:ext cx="3733800" cy="914400"/>
          </a:xfrm>
          <a:prstGeom prst="bevel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X</a:t>
            </a:r>
            <a:r>
              <a:rPr lang="sr-Cyrl-CS" sz="3600" dirty="0" smtClean="0"/>
              <a:t>-</a:t>
            </a:r>
            <a:r>
              <a:rPr lang="en-US" sz="3600" dirty="0" smtClean="0"/>
              <a:t>10</a:t>
            </a:r>
            <a:r>
              <a:rPr lang="sr-Cyrl-CS" sz="3600" dirty="0" smtClean="0"/>
              <a:t> = </a:t>
            </a:r>
            <a:r>
              <a:rPr lang="sr-Cyrl-CS" sz="3600" dirty="0"/>
              <a:t>3</a:t>
            </a:r>
            <a:r>
              <a:rPr lang="en-US" sz="3600" dirty="0" smtClean="0"/>
              <a:t>0</a:t>
            </a:r>
            <a:r>
              <a:rPr lang="sr-Cyrl-CS" sz="3600" dirty="0" smtClean="0"/>
              <a:t> </a:t>
            </a:r>
            <a:endParaRPr lang="sr-Latn-CS" sz="3600" dirty="0"/>
          </a:p>
        </p:txBody>
      </p:sp>
      <p:sp>
        <p:nvSpPr>
          <p:cNvPr id="6" name="Косина 5"/>
          <p:cNvSpPr/>
          <p:nvPr/>
        </p:nvSpPr>
        <p:spPr>
          <a:xfrm>
            <a:off x="805218" y="3177654"/>
            <a:ext cx="3733800" cy="914400"/>
          </a:xfrm>
          <a:prstGeom prst="bevel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3600" dirty="0" smtClean="0"/>
              <a:t>100 - </a:t>
            </a:r>
            <a:r>
              <a:rPr lang="en-US" sz="3600" dirty="0" smtClean="0"/>
              <a:t>x</a:t>
            </a:r>
            <a:r>
              <a:rPr lang="sr-Cyrl-CS" sz="3600" dirty="0" smtClean="0"/>
              <a:t>= </a:t>
            </a:r>
            <a:r>
              <a:rPr lang="sr-Cyrl-CS" sz="3600" dirty="0"/>
              <a:t>3</a:t>
            </a:r>
            <a:r>
              <a:rPr lang="en-US" sz="3600" dirty="0" smtClean="0"/>
              <a:t>0</a:t>
            </a:r>
            <a:r>
              <a:rPr lang="sr-Cyrl-CS" sz="3600" dirty="0" smtClean="0"/>
              <a:t> </a:t>
            </a:r>
            <a:endParaRPr lang="sr-Latn-CS" sz="3600" dirty="0"/>
          </a:p>
        </p:txBody>
      </p:sp>
      <p:sp>
        <p:nvSpPr>
          <p:cNvPr id="8" name="Косина 7"/>
          <p:cNvSpPr/>
          <p:nvPr/>
        </p:nvSpPr>
        <p:spPr>
          <a:xfrm>
            <a:off x="805218" y="5804848"/>
            <a:ext cx="3733800" cy="914400"/>
          </a:xfrm>
          <a:prstGeom prst="bevel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x</a:t>
            </a:r>
            <a:r>
              <a:rPr lang="sr-Cyrl-CS" sz="3600" dirty="0" smtClean="0"/>
              <a:t> </a:t>
            </a:r>
            <a:r>
              <a:rPr lang="sr-Cyrl-CS" sz="3600" dirty="0"/>
              <a:t>-</a:t>
            </a:r>
            <a:r>
              <a:rPr lang="sr-Cyrl-CS" sz="3600" dirty="0" smtClean="0"/>
              <a:t> 40 = 30 </a:t>
            </a:r>
            <a:endParaRPr lang="sr-Latn-CS" sz="3600" dirty="0"/>
          </a:p>
        </p:txBody>
      </p:sp>
      <p:pic>
        <p:nvPicPr>
          <p:cNvPr id="3" name="Слика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6469" y="1600200"/>
            <a:ext cx="704850" cy="914400"/>
          </a:xfrm>
          <a:prstGeom prst="rect">
            <a:avLst/>
          </a:prstGeom>
        </p:spPr>
      </p:pic>
      <p:pic>
        <p:nvPicPr>
          <p:cNvPr id="9" name="Слика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1303" y="5562600"/>
            <a:ext cx="1040033" cy="970697"/>
          </a:xfrm>
          <a:prstGeom prst="rect">
            <a:avLst/>
          </a:prstGeom>
        </p:spPr>
      </p:pic>
      <p:sp>
        <p:nvSpPr>
          <p:cNvPr id="5" name="Правоугаоник 4"/>
          <p:cNvSpPr/>
          <p:nvPr/>
        </p:nvSpPr>
        <p:spPr>
          <a:xfrm>
            <a:off x="7332472" y="5608093"/>
            <a:ext cx="53893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b="1" dirty="0">
                <a:solidFill>
                  <a:srgbClr val="0070C0"/>
                </a:solidFill>
              </a:rPr>
              <a:t>x</a:t>
            </a:r>
            <a:endParaRPr lang="sr-Latn-CS" sz="6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085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tmFilter="0,0; .5, 1; 1, 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 tmFilter="0,0; .5, 1; 1, 1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tmFilter="0,0; .5, 1; 1, 1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5 -0.05573 C 0.00868 -0.05504 0.01771 -0.05527 0.02656 -0.05388 C 0.03073 -0.05319 0.03854 -0.04995 0.03854 -0.04972 C 0.04531 -0.04394 0.05017 -0.03931 0.05799 -0.03608 C 0.06302 -0.02937 0.06736 -0.02729 0.07292 -0.02197 C 0.07865 -0.01665 0.07587 -0.01688 0.08038 -0.01202 C 0.08611 -0.00555 0.09097 -0.00046 0.09531 0.00786 C 0.09809 0.01966 0.09757 0.03145 0.09219 0.04163 C 0.08837 0.07956 0.06823 0.11957 0.03854 0.12697 C 0.02066 0.14339 -0.01667 0.13737 -0.0375 0.13899 C -0.06198 0.1383 -0.08628 0.13807 -0.11076 0.13691 C -0.13507 0.13576 -0.15937 0.12697 -0.18385 0.12512 C -0.20278 0.1265 -0.2217 0.12627 -0.24062 0.12905 C -0.24635 0.12997 -0.25139 0.13437 -0.25694 0.13691 C -0.25989 0.1383 -0.26597 0.14107 -0.26597 0.14131 C -0.26701 0.14292 -0.26771 0.14524 -0.26892 0.14686 C -0.27066 0.14917 -0.27326 0.15033 -0.27483 0.15287 C -0.28038 0.16166 -0.28108 0.176 -0.28385 0.18663 C -0.28316 0.20144 -0.28368 0.22317 -0.27934 0.23844 C -0.27569 0.25116 -0.26753 0.2544 -0.26302 0.26619 C -0.25035 0.29903 -0.22048 0.31522 -0.19427 0.31984 C -0.16719 0.34089 -0.18472 0.33071 -0.12413 0.32193 C -0.0967 0.31799 -0.06996 0.30204 -0.04358 0.29209 C -0.03229 0.2877 -0.01944 0.28839 -0.00781 0.28608 C 0.01007 0.28677 0.02813 0.287 0.04601 0.28816 C 0.05226 0.28862 0.05538 0.29672 0.05938 0.30204 C 0.06094 0.30412 0.06389 0.30805 0.06389 0.30828 C 0.07066 0.33441 0.06146 0.35222 0.05052 0.37165 C 0.04601 0.37974 0.04271 0.39107 0.03698 0.39755 C 0.01788 0.41906 -0.01024 0.44519 -0.03316 0.45722 C -0.10312 0.49399 -0.27969 0.46901 -0.2809 0.46901 C -0.28785 0.47502 -0.29583 0.48011 -0.3033 0.48497 C -0.30712 0.49006 -0.3118 0.49353 -0.31528 0.49884 C -0.31632 0.50046 -0.31597 0.50301 -0.31667 0.50486 C -0.32361 0.52359 -0.31944 0.50717 -0.32257 0.52082 C -0.32205 0.52475 -0.32153 0.534 -0.31962 0.53862 C -0.30937 0.56267 -0.28993 0.58811 -0.27048 0.59829 C -0.26267 0.6087 -0.25434 0.6191 -0.24358 0.62211 C -0.23142 0.63136 -0.21927 0.63599 -0.20625 0.642 C -0.20434 0.64408 -0.20278 0.64824 -0.20035 0.64801 C -0.18472 0.64686 -0.15399 0.63807 -0.15399 0.6383 C -0.12899 0.61864 -0.10052 0.608 -0.07483 0.59043 C -0.05191 0.5747 -0.04375 0.55065 -0.01528 0.54464 C -0.00798 0.54001 -0.00069 0.53539 0.00712 0.53261 C 0.02622 0.53446 0.02708 0.52983 0.03559 0.54649 C 0.03906 0.56152 0.03438 0.54302 0.04011 0.55851 C 0.0434 0.5673 0.04445 0.57886 0.04445 0.58835 " pathEditMode="relative" rAng="0" ptsTypes="ffffffffffffffffffffffffffffffffffffffffffffffA">
                                      <p:cBhvr>
                                        <p:cTn id="76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250" y="351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6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авоугаоник 1"/>
          <p:cNvSpPr/>
          <p:nvPr/>
        </p:nvSpPr>
        <p:spPr>
          <a:xfrm>
            <a:off x="2471107" y="2967335"/>
            <a:ext cx="420179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CS" sz="9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К Р А Ј !</a:t>
            </a:r>
            <a:endParaRPr lang="sr-Cyrl-CS" sz="9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равоугаоник 2"/>
          <p:cNvSpPr/>
          <p:nvPr/>
        </p:nvSpPr>
        <p:spPr>
          <a:xfrm>
            <a:off x="7027118" y="5791200"/>
            <a:ext cx="13746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CS" sz="28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М.т</a:t>
            </a:r>
            <a:r>
              <a:rPr lang="sr-Cyrl-CS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.</a:t>
            </a:r>
            <a:r>
              <a:rPr lang="en-US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II/6</a:t>
            </a:r>
            <a:endParaRPr lang="sr-Cyrl-CS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3552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opija od Сабирање двоцифреног и једноцифреног борја 60+1,65+1">
  <a:themeElements>
    <a:clrScheme name="Канцелариј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анцелариј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нцелариј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Kopija od Сабирање двоцифреног и једноцифреног борја 60+1,65+1</Template>
  <TotalTime>60</TotalTime>
  <Words>242</Words>
  <Application>Microsoft Office PowerPoint</Application>
  <PresentationFormat>Пројекција на екрану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Наслови слајдова</vt:lpstr>
      </vt:variant>
      <vt:variant>
        <vt:i4>7</vt:i4>
      </vt:variant>
    </vt:vector>
  </HeadingPairs>
  <TitlesOfParts>
    <vt:vector size="8" baseType="lpstr">
      <vt:lpstr>Kopija od Сабирање двоцифреног и једноцифреног борја 60+1,65+1</vt:lpstr>
      <vt:lpstr>PowerPoint презентација</vt:lpstr>
      <vt:lpstr>PowerPoint презентација</vt:lpstr>
      <vt:lpstr>PowerPoint презентација</vt:lpstr>
      <vt:lpstr>PowerPoint презентација</vt:lpstr>
      <vt:lpstr>PowerPoint презентација</vt:lpstr>
      <vt:lpstr>PowerPoint презентација</vt:lpstr>
      <vt:lpstr>PowerPoint презентација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презентација</dc:title>
  <dc:creator>dud</dc:creator>
  <cp:lastModifiedBy>mt</cp:lastModifiedBy>
  <cp:revision>12</cp:revision>
  <dcterms:created xsi:type="dcterms:W3CDTF">2011-05-17T20:48:49Z</dcterms:created>
  <dcterms:modified xsi:type="dcterms:W3CDTF">2011-11-21T20:12:50Z</dcterms:modified>
</cp:coreProperties>
</file>