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0" r:id="rId5"/>
    <p:sldId id="271" r:id="rId6"/>
    <p:sldId id="272" r:id="rId7"/>
    <p:sldId id="273" r:id="rId8"/>
    <p:sldId id="258" r:id="rId9"/>
    <p:sldId id="260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8696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831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465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73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14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07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02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61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45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98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8728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46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01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548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69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48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27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07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44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7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05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013813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22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585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46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58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7567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3380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0513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1563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4214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6074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Cyrl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Cyrl-R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C9321-236B-4562-8EB9-3EDD5FE56EE2}" type="datetimeFigureOut">
              <a:rPr lang="sr-Cyrl-RS" smtClean="0"/>
              <a:t>1.5.2014</a:t>
            </a:fld>
            <a:endParaRPr lang="sr-Cyrl-R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B234-D9A5-4C4C-8A76-BB45D3B4262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7883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7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6974-4BB1-4CE5-A344-2B0D031F87BB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1.5.2014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BDDB-D8BD-43D7-8701-4BB1DB29E301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6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слов 1"/>
          <p:cNvSpPr txBox="1">
            <a:spLocks/>
          </p:cNvSpPr>
          <p:nvPr/>
        </p:nvSpPr>
        <p:spPr>
          <a:xfrm>
            <a:off x="422564" y="846138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>
                <a:solidFill>
                  <a:srgbClr val="FFFF00"/>
                </a:solidFill>
              </a:rPr>
              <a:t>Површина кадра</a:t>
            </a:r>
            <a:endParaRPr lang="sr-Cyrl-RS" dirty="0">
              <a:solidFill>
                <a:srgbClr val="FFFF00"/>
              </a:solidFill>
            </a:endParaRPr>
          </a:p>
        </p:txBody>
      </p:sp>
      <p:pic>
        <p:nvPicPr>
          <p:cNvPr id="6" name="Слик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975" y="6172200"/>
            <a:ext cx="885825" cy="304800"/>
          </a:xfrm>
          <a:prstGeom prst="rect">
            <a:avLst/>
          </a:prstGeom>
        </p:spPr>
      </p:pic>
      <p:pic>
        <p:nvPicPr>
          <p:cNvPr id="2" name="Слика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81625"/>
            <a:ext cx="36385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>
                <a:solidFill>
                  <a:srgbClr val="FFFF00"/>
                </a:solidFill>
              </a:rPr>
              <a:t>ПОВРШИНА ПРАВОУГАОНИКА</a:t>
            </a:r>
            <a:endParaRPr lang="sr-Cyrl-RS" dirty="0">
              <a:solidFill>
                <a:srgbClr val="FFFF00"/>
              </a:solidFill>
            </a:endParaRPr>
          </a:p>
        </p:txBody>
      </p:sp>
      <p:sp>
        <p:nvSpPr>
          <p:cNvPr id="4" name="Правоугаоник 3"/>
          <p:cNvSpPr/>
          <p:nvPr/>
        </p:nvSpPr>
        <p:spPr>
          <a:xfrm>
            <a:off x="1371600" y="2590800"/>
            <a:ext cx="3810000" cy="2438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638800" y="3352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029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Права линија спајања 7"/>
          <p:cNvCxnSpPr/>
          <p:nvPr/>
        </p:nvCxnSpPr>
        <p:spPr>
          <a:xfrm>
            <a:off x="1371600" y="5029200"/>
            <a:ext cx="3810000" cy="0"/>
          </a:xfrm>
          <a:prstGeom prst="line">
            <a:avLst/>
          </a:pr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а линија спајања 8"/>
          <p:cNvCxnSpPr/>
          <p:nvPr/>
        </p:nvCxnSpPr>
        <p:spPr>
          <a:xfrm flipV="1">
            <a:off x="5181600" y="2590800"/>
            <a:ext cx="0" cy="2433851"/>
          </a:xfrm>
          <a:prstGeom prst="line">
            <a:avLst/>
          </a:prstGeom>
          <a:ln w="508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57900" y="2133600"/>
            <a:ext cx="2705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СТРАНИЦЕ СУ </a:t>
            </a:r>
            <a:r>
              <a:rPr lang="sr-Latn-CS" b="1" dirty="0" smtClean="0">
                <a:solidFill>
                  <a:srgbClr val="FF0000"/>
                </a:solidFill>
              </a:rPr>
              <a:t>a</a:t>
            </a:r>
            <a:r>
              <a:rPr lang="sr-Cyrl-CS" b="1" dirty="0" smtClean="0">
                <a:solidFill>
                  <a:srgbClr val="FF0000"/>
                </a:solidFill>
              </a:rPr>
              <a:t> </a:t>
            </a:r>
            <a:r>
              <a:rPr lang="sr-Cyrl-CS" b="1" dirty="0">
                <a:solidFill>
                  <a:srgbClr val="0070C0"/>
                </a:solidFill>
              </a:rPr>
              <a:t>и</a:t>
            </a:r>
            <a:r>
              <a:rPr lang="sr-Cyrl-CS" b="1" dirty="0" smtClean="0">
                <a:solidFill>
                  <a:srgbClr val="0070C0"/>
                </a:solidFill>
              </a:rPr>
              <a:t> </a:t>
            </a:r>
            <a:r>
              <a:rPr lang="sr-Latn-CS" b="1" dirty="0" smtClean="0">
                <a:solidFill>
                  <a:srgbClr val="FF0000"/>
                </a:solidFill>
              </a:rPr>
              <a:t>b</a:t>
            </a:r>
            <a:r>
              <a:rPr lang="sr-Cyrl-CS" b="1" dirty="0" smtClean="0">
                <a:solidFill>
                  <a:srgbClr val="FF0000"/>
                </a:solidFill>
              </a:rPr>
              <a:t>,</a:t>
            </a:r>
            <a:r>
              <a:rPr lang="sr-Cyrl-CS" b="1" dirty="0" smtClean="0">
                <a:solidFill>
                  <a:srgbClr val="0070C0"/>
                </a:solidFill>
              </a:rPr>
              <a:t>ПА</a:t>
            </a:r>
            <a:r>
              <a:rPr lang="sr-Cyrl-CS" b="1" dirty="0" smtClean="0">
                <a:solidFill>
                  <a:srgbClr val="FF0000"/>
                </a:solidFill>
              </a:rPr>
              <a:t> </a:t>
            </a:r>
            <a:r>
              <a:rPr lang="sr-Cyrl-CS" b="1" dirty="0" smtClean="0">
                <a:solidFill>
                  <a:srgbClr val="0070C0"/>
                </a:solidFill>
              </a:rPr>
              <a:t>ПРЕМА ТОМЕ,</a:t>
            </a:r>
          </a:p>
          <a:p>
            <a:r>
              <a:rPr lang="sr-Latn-CS" sz="2400" dirty="0" smtClean="0">
                <a:solidFill>
                  <a:srgbClr val="FF0000"/>
                </a:solidFill>
              </a:rPr>
              <a:t>P = a •b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3614410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САДА БИ ТРЕБАЛО ДА ПОМНОЖИМО СА 6 ПРАВОУГАОНИКА И ДОБИЈЕМО ПОВРШИНУ!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57900" y="54102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ДА ПРОВЕРИМО!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Слик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372595"/>
            <a:ext cx="11430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981" y="2531526"/>
            <a:ext cx="2530475" cy="215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911456" y="228600"/>
            <a:ext cx="5295900" cy="6397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>
                <a:solidFill>
                  <a:srgbClr val="FFFF00"/>
                </a:solidFill>
              </a:rPr>
              <a:t>САСТАВ КВАДРА</a:t>
            </a:r>
            <a:endParaRPr lang="sr-Latn-CS" dirty="0">
              <a:solidFill>
                <a:srgbClr val="FFFF00"/>
              </a:solidFill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692275" y="4197432"/>
            <a:ext cx="2889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2000">
                <a:solidFill>
                  <a:srgbClr val="006699"/>
                </a:solidFill>
                <a:latin typeface="Arial" charset="0"/>
              </a:rPr>
              <a:t>A</a:t>
            </a:r>
          </a:p>
        </p:txBody>
      </p:sp>
      <p:sp>
        <p:nvSpPr>
          <p:cNvPr id="87" name="Паралелограм 86"/>
          <p:cNvSpPr/>
          <p:nvPr/>
        </p:nvSpPr>
        <p:spPr>
          <a:xfrm rot="19213694">
            <a:off x="966773" y="3019833"/>
            <a:ext cx="2112470" cy="1619669"/>
          </a:xfrm>
          <a:prstGeom prst="parallelogram">
            <a:avLst>
              <a:gd name="adj" fmla="val 8203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pic>
        <p:nvPicPr>
          <p:cNvPr id="40" name="Picture 18"/>
          <p:cNvPicPr preferRelativeResize="0"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397" y="4660794"/>
            <a:ext cx="3070059" cy="49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054745"/>
            <a:ext cx="2530475" cy="210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8"/>
          <p:cNvPicPr preferRelativeResize="0"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996" y="2572878"/>
            <a:ext cx="3070059" cy="49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Паралелограм 38"/>
          <p:cNvSpPr/>
          <p:nvPr/>
        </p:nvSpPr>
        <p:spPr>
          <a:xfrm rot="19213694">
            <a:off x="3477813" y="3050792"/>
            <a:ext cx="2078390" cy="1615295"/>
          </a:xfrm>
          <a:prstGeom prst="parallelogram">
            <a:avLst>
              <a:gd name="adj" fmla="val 8203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371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BCGF  II  ADHE</a:t>
            </a:r>
            <a:endParaRPr lang="sr-Latn-C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253152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ABCD  II  EFGH</a:t>
            </a:r>
            <a:endParaRPr lang="sr-Latn-C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4551" y="386201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ABFE  II  DCGF</a:t>
            </a:r>
            <a:endParaRPr lang="sr-Latn-C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0683" y="5106399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b="1" dirty="0" smtClean="0">
                <a:solidFill>
                  <a:srgbClr val="FF0000"/>
                </a:solidFill>
              </a:rPr>
              <a:t>A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01549" y="506179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3000" y="439501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03563" y="416491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2627" y="2395348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57385" y="156998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759" y="233318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G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0053" y="15000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cxnSp>
        <p:nvCxnSpPr>
          <p:cNvPr id="25" name="Права линија спајања са стрелицом 24"/>
          <p:cNvCxnSpPr/>
          <p:nvPr/>
        </p:nvCxnSpPr>
        <p:spPr>
          <a:xfrm>
            <a:off x="7108330" y="6200931"/>
            <a:ext cx="609600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44" descr="811computer_mous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9" y="5828958"/>
            <a:ext cx="718560" cy="4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5" descr="ar3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98961">
            <a:off x="4433729" y="5839218"/>
            <a:ext cx="195861" cy="18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4" descr="811computer_mous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070" y="5828958"/>
            <a:ext cx="718560" cy="4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5" descr="ar3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98961">
            <a:off x="4423410" y="5839218"/>
            <a:ext cx="195861" cy="18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4" descr="811computer_mous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070" y="5796503"/>
            <a:ext cx="718560" cy="4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5" descr="ar3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98961">
            <a:off x="4423410" y="5806763"/>
            <a:ext cx="195861" cy="18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4" descr="811computer_mous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070" y="5725818"/>
            <a:ext cx="718560" cy="4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5" descr="ar3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98961">
            <a:off x="4423409" y="5736078"/>
            <a:ext cx="195861" cy="18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76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18964E-6 C 0.00781 -0.00253 0.01545 -0.00508 0.02344 -0.00693 C 0.05764 -0.00577 0.09184 -0.00554 0.12604 -0.00346 C 0.1309 -0.00323 0.13542 -0.00092 0.14028 5.18964E-6 C 0.14757 0.0014 0.16233 0.00348 0.16233 0.00348 C 0.25 -0.00878 0.08333 0.00093 0.06233 5.18964E-6 C 0.03403 -0.00809 0.07292 -0.006 0.00382 -0.00346 C 0.0026 -0.0023 8.33333E-7 5.18964E-6 8.33333E-7 5.18964E-6 Z " pathEditMode="relative" ptsTypes="ffffffff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7.12303E-7 C -0.08178 0.00116 -0.10226 0.00185 -0.16893 0.00694 C -0.21025 0.01018 -0.0856 0.00578 -0.04428 0.00509 C -0.02796 -0.01064 -0.01824 7.12303E-7 -6.94444E-6 7.12303E-7 Z " pathEditMode="relative" ptsTypes="ffff">
                                      <p:cBhvr>
                                        <p:cTn id="5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21832E-6 C 0.0007 -0.02313 0.00261 -0.04625 0.00261 -0.06938 C 0.00261 -0.07609 -0.00156 -0.08673 -0.0026 -0.09343 C -0.00173 -0.09806 -0.00208 -0.11471 0.00139 -0.10222 C 0.00278 -0.08904 0.00382 -0.07563 0.00521 -0.06244 C 0.00487 -0.04857 0.00556 -0.03446 0.004 -0.02082 C 0.00365 -0.0185 0.00087 -0.01781 -1.66667E-6 -0.01573 C -0.00086 -0.01365 -0.00086 -0.0111 -0.00121 -0.00879 C -0.00086 -0.00578 -1.66667E-6 4.21832E-6 -1.66667E-6 4.21832E-6 Z " pathEditMode="relative" ptsTypes="fffffffff">
                                      <p:cBhvr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0611E-6 C 0.00278 0.03469 0.00677 0.06521 0.0026 0.10037 C 0.00295 0.12511 0.00312 0.15009 0.00382 0.17483 C 0.00399 0.1783 0.00538 0.18848 0.00521 0.18501 C 0.00417 0.16258 0.00295 0.14014 0.00121 0.11771 C -0.0007 0.09482 -0.01389 0.0777 -0.01962 0.05712 C -0.0191 0.05249 -0.01945 0.04764 -0.01823 0.04324 C -0.01684 0.03839 -0.0059 0.02682 -0.00261 0.02243 C -0.00139 0.01572 0.00226 0.00647 -2.77778E-6 1.40611E-6 Z " pathEditMode="relative" ptsTypes="fffffffff">
                                      <p:cBhvr>
                                        <p:cTn id="7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64477E-6 C -0.0066 0.00925 -0.0066 0.01827 -0.01424 0.02613 C -0.02778 0.05735 -0.01007 0.01896 -0.02726 0.04856 C -0.03837 0.06776 -0.04687 0.09042 -0.05851 0.10915 C -0.06753 0.12372 -0.07708 0.13968 -0.08437 0.15587 C -0.08594 0.15934 -0.07917 0.14546 -0.07917 0.14546 L -1.38889E-6 3.64477E-6 Z " pathEditMode="relative" ptsTypes="fffffAf">
                                      <p:cBhvr>
                                        <p:cTn id="9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4.93062E-6 C 0.00729 -0.01434 -0.00261 0.0037 0.00659 -0.00855 C 0.00763 -0.00994 0.00798 -0.01249 0.0092 -0.01387 C 0.01527 -0.02127 0.01562 -0.02035 0.02204 -0.02243 C 0.02795 -0.02729 0.03263 -0.03052 0.03645 -0.03816 C 0.0394 -0.05088 0.046 -0.06521 0.0559 -0.06915 C 0.05954 -0.07678 0.06492 -0.07724 0.07013 -0.08302 C 0.07551 -0.08927 0.08055 -0.09505 0.08576 -0.10199 C 0.08801 -0.10499 0.08107 -0.09574 0.07795 -0.09505 C 0.07534 -0.09459 0.07274 -0.09389 0.07013 -0.09343 C 0.06545 -0.09112 0.06683 -0.09227 0.06232 -0.08834 C 0.05972 -0.08603 0.05451 -0.0814 0.05451 -0.0814 C 0.05104 -0.07423 0.04583 -0.07053 0.04166 -0.06406 C 0.03715 -0.05712 0.0342 -0.05203 0.02864 -0.04671 C 0.02569 -0.03862 0.02239 -0.03607 0.01683 -0.03122 C 0.01527 -0.02428 0.01371 -0.0215 0.0092 -0.01734 C 0.00833 -0.01549 0.00763 -0.01341 0.00659 -0.01202 C 0.00555 -0.01064 0.00364 -0.01017 0.0026 -0.00855 C 0.00121 -0.00624 0.00104 -0.00277 -6.38889E-6 -4.93062E-6 Z " pathEditMode="relative" ptsTypes="fffffffffffffffffff">
                                      <p:cBhvr>
                                        <p:cTn id="10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39" grpId="0" animBg="1"/>
      <p:bldP spid="4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Коцка 9"/>
          <p:cNvSpPr/>
          <p:nvPr/>
        </p:nvSpPr>
        <p:spPr>
          <a:xfrm>
            <a:off x="1123950" y="3848726"/>
            <a:ext cx="2514600" cy="118047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>
                <a:solidFill>
                  <a:srgbClr val="FFFF00"/>
                </a:solidFill>
              </a:rPr>
              <a:t>ПОВРШИНА КВАДРА</a:t>
            </a:r>
            <a:endParaRPr lang="sr-Cyrl-R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0040" y="4144280"/>
            <a:ext cx="390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029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Права линија спајања 7"/>
          <p:cNvCxnSpPr>
            <a:endCxn id="6" idx="0"/>
          </p:cNvCxnSpPr>
          <p:nvPr/>
        </p:nvCxnSpPr>
        <p:spPr>
          <a:xfrm>
            <a:off x="1123950" y="5029200"/>
            <a:ext cx="2266950" cy="0"/>
          </a:xfrm>
          <a:prstGeom prst="line">
            <a:avLst/>
          </a:prstGeom>
          <a:ln w="508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а линија спајања 8"/>
          <p:cNvCxnSpPr/>
          <p:nvPr/>
        </p:nvCxnSpPr>
        <p:spPr>
          <a:xfrm flipV="1">
            <a:off x="3352800" y="4127684"/>
            <a:ext cx="0" cy="901516"/>
          </a:xfrm>
          <a:prstGeom prst="line">
            <a:avLst/>
          </a:prstGeom>
          <a:ln w="508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57900" y="2133600"/>
            <a:ext cx="270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ДА ЛИ СУ СВИ ПРАВОУГАОНИЦИ ИСТИ КОД КВАДРА?</a:t>
            </a:r>
          </a:p>
          <a:p>
            <a:r>
              <a:rPr lang="sr-Cyrl-CS" b="1" dirty="0" smtClean="0">
                <a:solidFill>
                  <a:srgbClr val="0070C0"/>
                </a:solidFill>
              </a:rPr>
              <a:t>НИСУ!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2963" y="361441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>КВАДАР ИМА ПО 3 ПАРА  ИСТИХ ПРАВОУГАОНИКА 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57900" y="5410200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ДА ПРОВЕРИМО!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5675" y="4190447"/>
            <a:ext cx="83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sz="2800" b="1" dirty="0">
              <a:solidFill>
                <a:srgbClr val="FF0000"/>
              </a:solidFill>
            </a:endParaRPr>
          </a:p>
          <a:p>
            <a:r>
              <a:rPr lang="sr-Latn-CS" sz="2800" b="1" dirty="0" smtClean="0">
                <a:solidFill>
                  <a:srgbClr val="FF0000"/>
                </a:solidFill>
              </a:rPr>
              <a:t>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7" name="Права линија спајања 16"/>
          <p:cNvCxnSpPr/>
          <p:nvPr/>
        </p:nvCxnSpPr>
        <p:spPr>
          <a:xfrm flipV="1">
            <a:off x="3352800" y="4758832"/>
            <a:ext cx="285750" cy="270368"/>
          </a:xfrm>
          <a:prstGeom prst="line">
            <a:avLst/>
          </a:prstGeom>
          <a:ln w="508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97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Коцка 9"/>
          <p:cNvSpPr/>
          <p:nvPr/>
        </p:nvSpPr>
        <p:spPr>
          <a:xfrm>
            <a:off x="1123950" y="3848726"/>
            <a:ext cx="2514600" cy="118047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>
                <a:solidFill>
                  <a:srgbClr val="FFFF00"/>
                </a:solidFill>
              </a:rPr>
              <a:t>ПОВРШИНА КВАДРА</a:t>
            </a:r>
            <a:endParaRPr lang="sr-Cyrl-R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0040" y="4144280"/>
            <a:ext cx="390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0292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Права линија спајања 7"/>
          <p:cNvCxnSpPr>
            <a:endCxn id="6" idx="0"/>
          </p:cNvCxnSpPr>
          <p:nvPr/>
        </p:nvCxnSpPr>
        <p:spPr>
          <a:xfrm>
            <a:off x="1123950" y="5029200"/>
            <a:ext cx="2266950" cy="0"/>
          </a:xfrm>
          <a:prstGeom prst="line">
            <a:avLst/>
          </a:prstGeom>
          <a:ln w="50800" cmpd="sng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а линија спајања 8"/>
          <p:cNvCxnSpPr/>
          <p:nvPr/>
        </p:nvCxnSpPr>
        <p:spPr>
          <a:xfrm flipV="1">
            <a:off x="3352800" y="4127684"/>
            <a:ext cx="0" cy="901516"/>
          </a:xfrm>
          <a:prstGeom prst="line">
            <a:avLst/>
          </a:prstGeom>
          <a:ln w="50800" cmpd="sng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57900" y="2133600"/>
            <a:ext cx="270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B050"/>
                </a:solidFill>
              </a:rPr>
              <a:t>ДА ЛИ СУ СВИ ПРАВОУГАОНИЦИ ИСТИ КОД КВАДРА?</a:t>
            </a:r>
          </a:p>
          <a:p>
            <a:r>
              <a:rPr lang="sr-Cyrl-CS" b="1" dirty="0" smtClean="0">
                <a:solidFill>
                  <a:srgbClr val="00B050"/>
                </a:solidFill>
              </a:rPr>
              <a:t>НИСУ!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2963" y="361441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B050"/>
                </a:solidFill>
              </a:rPr>
              <a:t>КВАДАР ИМА ПО 3 ПАРА  ИСТИХ ПРАВОУГАОНИКА !</a:t>
            </a:r>
            <a:endParaRPr lang="sr-Latn-CS" b="1" dirty="0" smtClean="0">
              <a:solidFill>
                <a:srgbClr val="00B050"/>
              </a:solidFill>
            </a:endParaRPr>
          </a:p>
          <a:p>
            <a:endParaRPr lang="sr-Cyrl-CS" b="1" dirty="0" smtClean="0">
              <a:solidFill>
                <a:srgbClr val="00B050"/>
              </a:solidFill>
            </a:endParaRPr>
          </a:p>
          <a:p>
            <a:r>
              <a:rPr lang="sr-Latn-CS" sz="2400" b="1" dirty="0" smtClean="0">
                <a:solidFill>
                  <a:srgbClr val="00B050"/>
                </a:solidFill>
              </a:rPr>
              <a:t>ab +</a:t>
            </a:r>
            <a:r>
              <a:rPr lang="sr-Latn-CS" sz="2400" b="1" dirty="0" err="1" smtClean="0">
                <a:solidFill>
                  <a:srgbClr val="00B050"/>
                </a:solidFill>
              </a:rPr>
              <a:t>ac</a:t>
            </a:r>
            <a:r>
              <a:rPr lang="sr-Latn-CS" sz="2400" b="1" dirty="0" smtClean="0">
                <a:solidFill>
                  <a:srgbClr val="00B050"/>
                </a:solidFill>
              </a:rPr>
              <a:t>+</a:t>
            </a:r>
            <a:r>
              <a:rPr lang="sr-Latn-CS" sz="2400" b="1" dirty="0" err="1" smtClean="0">
                <a:solidFill>
                  <a:srgbClr val="00B050"/>
                </a:solidFill>
              </a:rPr>
              <a:t>bc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57900" y="5410200"/>
            <a:ext cx="26289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00B050"/>
                </a:solidFill>
              </a:rPr>
              <a:t>Па је образац</a:t>
            </a:r>
            <a:endParaRPr lang="sr-Latn-CS" b="1" dirty="0" smtClean="0">
              <a:solidFill>
                <a:srgbClr val="00B050"/>
              </a:solidFill>
            </a:endParaRPr>
          </a:p>
          <a:p>
            <a:r>
              <a:rPr lang="sr-Latn-CS" sz="2400" b="1" dirty="0">
                <a:solidFill>
                  <a:srgbClr val="00B050"/>
                </a:solidFill>
              </a:rPr>
              <a:t>P=2( </a:t>
            </a:r>
            <a:r>
              <a:rPr lang="sr-Cyrl-CS" sz="2400" b="1" dirty="0">
                <a:solidFill>
                  <a:srgbClr val="00B050"/>
                </a:solidFill>
              </a:rPr>
              <a:t>а</a:t>
            </a:r>
            <a:r>
              <a:rPr lang="sr-Latn-CS" sz="2400" b="1" dirty="0">
                <a:solidFill>
                  <a:srgbClr val="00B050"/>
                </a:solidFill>
              </a:rPr>
              <a:t>b+</a:t>
            </a:r>
            <a:r>
              <a:rPr lang="sr-Cyrl-CS" sz="2400" b="1" dirty="0">
                <a:solidFill>
                  <a:srgbClr val="00B050"/>
                </a:solidFill>
              </a:rPr>
              <a:t>а</a:t>
            </a:r>
            <a:r>
              <a:rPr lang="sr-Latn-CS" sz="2400" b="1" dirty="0">
                <a:solidFill>
                  <a:srgbClr val="00B050"/>
                </a:solidFill>
              </a:rPr>
              <a:t>c+</a:t>
            </a:r>
            <a:r>
              <a:rPr lang="sr-Latn-CS" sz="2400" b="1" dirty="0" err="1">
                <a:solidFill>
                  <a:srgbClr val="00B050"/>
                </a:solidFill>
              </a:rPr>
              <a:t>bc</a:t>
            </a:r>
            <a:r>
              <a:rPr lang="sr-Latn-CS" sz="2400" b="1" dirty="0">
                <a:solidFill>
                  <a:srgbClr val="00B050"/>
                </a:solidFill>
              </a:rPr>
              <a:t>)</a:t>
            </a:r>
          </a:p>
          <a:p>
            <a:endParaRPr lang="sr-Latn-C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5675" y="4190447"/>
            <a:ext cx="83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sz="2800" b="1" dirty="0">
              <a:solidFill>
                <a:srgbClr val="FF0000"/>
              </a:solidFill>
            </a:endParaRPr>
          </a:p>
          <a:p>
            <a:r>
              <a:rPr lang="sr-Latn-CS" sz="2800" b="1" dirty="0" smtClean="0">
                <a:solidFill>
                  <a:srgbClr val="FF0000"/>
                </a:solidFill>
              </a:rPr>
              <a:t>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7" name="Права линија спајања 16"/>
          <p:cNvCxnSpPr/>
          <p:nvPr/>
        </p:nvCxnSpPr>
        <p:spPr>
          <a:xfrm flipV="1">
            <a:off x="3352800" y="4758832"/>
            <a:ext cx="285750" cy="270368"/>
          </a:xfrm>
          <a:prstGeom prst="line">
            <a:avLst/>
          </a:prstGeom>
          <a:ln w="508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ава линија спајања 3"/>
          <p:cNvCxnSpPr/>
          <p:nvPr/>
        </p:nvCxnSpPr>
        <p:spPr>
          <a:xfrm>
            <a:off x="381000" y="2733764"/>
            <a:ext cx="53340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/>
          <p:cNvCxnSpPr>
            <a:endCxn id="15" idx="2"/>
          </p:cNvCxnSpPr>
          <p:nvPr/>
        </p:nvCxnSpPr>
        <p:spPr>
          <a:xfrm flipH="1" flipV="1">
            <a:off x="676275" y="2723721"/>
            <a:ext cx="923925" cy="20351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2200501"/>
            <a:ext cx="89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FF0000"/>
                </a:solidFill>
              </a:rPr>
              <a:t>a•b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8" name="Права линија спајања са стрелицом 17"/>
          <p:cNvCxnSpPr/>
          <p:nvPr/>
        </p:nvCxnSpPr>
        <p:spPr>
          <a:xfrm flipH="1" flipV="1">
            <a:off x="1447800" y="2580620"/>
            <a:ext cx="609600" cy="12681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00125" y="2176652"/>
            <a:ext cx="89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FF0000"/>
                </a:solidFill>
              </a:rPr>
              <a:t>a•b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49879" y="2188880"/>
            <a:ext cx="89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FF0000"/>
                </a:solidFill>
              </a:rPr>
              <a:t>a•c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35357" y="2200755"/>
            <a:ext cx="89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FF0000"/>
                </a:solidFill>
              </a:rPr>
              <a:t>a•c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2188880"/>
            <a:ext cx="89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FF0000"/>
                </a:solidFill>
              </a:rPr>
              <a:t>b•c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68041" y="2216451"/>
            <a:ext cx="895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>
                <a:solidFill>
                  <a:srgbClr val="FF0000"/>
                </a:solidFill>
              </a:rPr>
              <a:t>b•c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8" name="Права линија спајања са стрелицом 27"/>
          <p:cNvCxnSpPr/>
          <p:nvPr/>
        </p:nvCxnSpPr>
        <p:spPr>
          <a:xfrm flipV="1">
            <a:off x="1749879" y="2739671"/>
            <a:ext cx="307521" cy="12227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Права линија спајања са стрелицом 33"/>
          <p:cNvCxnSpPr/>
          <p:nvPr/>
        </p:nvCxnSpPr>
        <p:spPr>
          <a:xfrm flipV="1">
            <a:off x="2197554" y="2739672"/>
            <a:ext cx="588405" cy="26705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ава линија спајања са стрелицом 38"/>
          <p:cNvCxnSpPr/>
          <p:nvPr/>
        </p:nvCxnSpPr>
        <p:spPr>
          <a:xfrm flipV="1">
            <a:off x="2197554" y="5100310"/>
            <a:ext cx="294202" cy="380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ава линија спајања са стрелицом 40"/>
          <p:cNvCxnSpPr/>
          <p:nvPr/>
        </p:nvCxnSpPr>
        <p:spPr>
          <a:xfrm flipV="1">
            <a:off x="3495675" y="2739672"/>
            <a:ext cx="838200" cy="1666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Права линија спајања са стрелицом 41"/>
          <p:cNvCxnSpPr/>
          <p:nvPr/>
        </p:nvCxnSpPr>
        <p:spPr>
          <a:xfrm flipV="1">
            <a:off x="676275" y="2739671"/>
            <a:ext cx="2947884" cy="15275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Права линија спајања 44"/>
          <p:cNvCxnSpPr/>
          <p:nvPr/>
        </p:nvCxnSpPr>
        <p:spPr>
          <a:xfrm>
            <a:off x="676275" y="4267200"/>
            <a:ext cx="323850" cy="17176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" name="Слик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5267272"/>
            <a:ext cx="9525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7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5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Наслов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>
                <a:solidFill>
                  <a:srgbClr val="FFFF00"/>
                </a:solidFill>
              </a:rPr>
              <a:t>ПОВРШИНА КВАДРА </a:t>
            </a:r>
            <a:endParaRPr lang="sr-Cyrl-RS" dirty="0">
              <a:solidFill>
                <a:srgbClr val="FFFF00"/>
              </a:solidFill>
            </a:endParaRPr>
          </a:p>
        </p:txBody>
      </p:sp>
      <p:sp>
        <p:nvSpPr>
          <p:cNvPr id="5" name="Чувар места за садржај 4"/>
          <p:cNvSpPr txBox="1">
            <a:spLocks noGrp="1"/>
          </p:cNvSpPr>
          <p:nvPr>
            <p:ph idx="1"/>
          </p:nvPr>
        </p:nvSpPr>
        <p:spPr>
          <a:xfrm>
            <a:off x="457200" y="1828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None/>
            </a:pPr>
            <a:r>
              <a:rPr lang="sr-Cyrl-RS" sz="4400" b="1" dirty="0" smtClean="0">
                <a:solidFill>
                  <a:srgbClr val="0070C0"/>
                </a:solidFill>
              </a:rPr>
              <a:t>ПОШТО К</a:t>
            </a:r>
            <a:r>
              <a:rPr lang="sr-Cyrl-CS" sz="4400" b="1" dirty="0" smtClean="0">
                <a:solidFill>
                  <a:srgbClr val="0070C0"/>
                </a:solidFill>
              </a:rPr>
              <a:t>ВАДАР ИМА 3 ПАРА ПРАВОУГАОНИКА,</a:t>
            </a:r>
            <a:endParaRPr lang="sr-Cyrl-RS" sz="4400" b="1" dirty="0">
              <a:solidFill>
                <a:srgbClr val="0070C0"/>
              </a:solidFill>
            </a:endParaRPr>
          </a:p>
        </p:txBody>
      </p:sp>
      <p:sp>
        <p:nvSpPr>
          <p:cNvPr id="6" name="Чувар места за садржај 4"/>
          <p:cNvSpPr txBox="1">
            <a:spLocks/>
          </p:cNvSpPr>
          <p:nvPr/>
        </p:nvSpPr>
        <p:spPr>
          <a:xfrm>
            <a:off x="2438400" y="3733800"/>
            <a:ext cx="8153398" cy="265303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Latn-RS" sz="8000" b="1" dirty="0" smtClean="0">
                <a:solidFill>
                  <a:srgbClr val="7030A0"/>
                </a:solidFill>
              </a:rPr>
              <a:t>P=</a:t>
            </a:r>
            <a:r>
              <a:rPr lang="sr-Cyrl-CS" sz="8000" b="1" dirty="0" smtClean="0">
                <a:solidFill>
                  <a:srgbClr val="7030A0"/>
                </a:solidFill>
              </a:rPr>
              <a:t>2</a:t>
            </a:r>
            <a:r>
              <a:rPr lang="sr-Latn-CS" sz="8000" b="1" dirty="0" smtClean="0">
                <a:solidFill>
                  <a:srgbClr val="7030A0"/>
                </a:solidFill>
              </a:rPr>
              <a:t>(</a:t>
            </a:r>
            <a:r>
              <a:rPr lang="sr-Cyrl-CS" sz="8000" b="1" dirty="0" smtClean="0">
                <a:solidFill>
                  <a:srgbClr val="7030A0"/>
                </a:solidFill>
              </a:rPr>
              <a:t> а</a:t>
            </a:r>
            <a:r>
              <a:rPr lang="sr-Latn-CS" sz="8000" b="1" dirty="0" smtClean="0">
                <a:solidFill>
                  <a:srgbClr val="7030A0"/>
                </a:solidFill>
              </a:rPr>
              <a:t>b</a:t>
            </a:r>
            <a:r>
              <a:rPr lang="sr-Cyrl-CS" sz="8000" b="1" dirty="0" smtClean="0">
                <a:solidFill>
                  <a:srgbClr val="7030A0"/>
                </a:solidFill>
              </a:rPr>
              <a:t>+а</a:t>
            </a:r>
            <a:r>
              <a:rPr lang="sr-Latn-CS" sz="8000" b="1" dirty="0" smtClean="0">
                <a:solidFill>
                  <a:srgbClr val="7030A0"/>
                </a:solidFill>
              </a:rPr>
              <a:t>c</a:t>
            </a:r>
            <a:r>
              <a:rPr lang="sr-Cyrl-CS" sz="8000" b="1" dirty="0" smtClean="0">
                <a:solidFill>
                  <a:srgbClr val="7030A0"/>
                </a:solidFill>
              </a:rPr>
              <a:t>+</a:t>
            </a:r>
            <a:r>
              <a:rPr lang="sr-Latn-CS" sz="8000" b="1" dirty="0" err="1" smtClean="0">
                <a:solidFill>
                  <a:srgbClr val="7030A0"/>
                </a:solidFill>
              </a:rPr>
              <a:t>bc</a:t>
            </a:r>
            <a:r>
              <a:rPr lang="sr-Latn-CS" sz="8000" b="1" dirty="0" smtClean="0">
                <a:solidFill>
                  <a:srgbClr val="7030A0"/>
                </a:solidFill>
              </a:rPr>
              <a:t>)</a:t>
            </a:r>
            <a:endParaRPr lang="sr-Cyrl-RS" sz="8000" b="1" dirty="0" smtClean="0">
              <a:solidFill>
                <a:srgbClr val="7030A0"/>
              </a:solidFill>
            </a:endParaRPr>
          </a:p>
          <a:p>
            <a:endParaRPr lang="sr-Cyrl-RS" sz="4400" b="1" dirty="0" smtClean="0">
              <a:solidFill>
                <a:srgbClr val="FF0000"/>
              </a:solidFill>
            </a:endParaRPr>
          </a:p>
          <a:p>
            <a:endParaRPr lang="sr-Cyrl-R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Чувар места за садржај 4"/>
          <p:cNvSpPr txBox="1">
            <a:spLocks/>
          </p:cNvSpPr>
          <p:nvPr/>
        </p:nvSpPr>
        <p:spPr>
          <a:xfrm>
            <a:off x="457200" y="3048000"/>
            <a:ext cx="8382000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4400" b="1" dirty="0" smtClean="0">
                <a:solidFill>
                  <a:srgbClr val="0070C0"/>
                </a:solidFill>
              </a:rPr>
              <a:t>ПОВРШИНА СЕ ИЗРАЧУНАВА</a:t>
            </a:r>
            <a:endParaRPr lang="sr-Cyrl-RS" sz="4400" b="1" dirty="0">
              <a:solidFill>
                <a:srgbClr val="0070C0"/>
              </a:solidFill>
            </a:endParaRPr>
          </a:p>
        </p:txBody>
      </p:sp>
      <p:pic>
        <p:nvPicPr>
          <p:cNvPr id="8" name="Слика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910" y="6265175"/>
            <a:ext cx="2247900" cy="514350"/>
          </a:xfrm>
          <a:prstGeom prst="rect">
            <a:avLst/>
          </a:prstGeom>
        </p:spPr>
      </p:pic>
      <p:pic>
        <p:nvPicPr>
          <p:cNvPr id="9" name="Слика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8" y="3771368"/>
            <a:ext cx="22193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2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2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6000" dirty="0" smtClean="0">
                <a:solidFill>
                  <a:srgbClr val="FFFF00"/>
                </a:solidFill>
              </a:rPr>
              <a:t>задатак</a:t>
            </a:r>
            <a:endParaRPr lang="sr-Cyrl-RS" sz="6000" dirty="0">
              <a:solidFill>
                <a:srgbClr val="FFFF00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1447800"/>
          </a:xfrm>
        </p:spPr>
        <p:txBody>
          <a:bodyPr>
            <a:normAutofit/>
          </a:bodyPr>
          <a:lstStyle/>
          <a:p>
            <a:r>
              <a:rPr lang="sr-Cyrl-RS" sz="4400" dirty="0" smtClean="0">
                <a:solidFill>
                  <a:srgbClr val="0070C0"/>
                </a:solidFill>
              </a:rPr>
              <a:t>Израчунај површину </a:t>
            </a:r>
            <a:r>
              <a:rPr lang="sr-Cyrl-RS" sz="4400" dirty="0" err="1" smtClean="0">
                <a:solidFill>
                  <a:srgbClr val="0070C0"/>
                </a:solidFill>
              </a:rPr>
              <a:t>квадра</a:t>
            </a:r>
            <a:r>
              <a:rPr lang="sr-Cyrl-RS" sz="4400" dirty="0" smtClean="0">
                <a:solidFill>
                  <a:srgbClr val="0070C0"/>
                </a:solidFill>
              </a:rPr>
              <a:t> чије су странице 3 </a:t>
            </a:r>
            <a:r>
              <a:rPr lang="sr-Latn-RS" sz="4400" dirty="0" smtClean="0">
                <a:solidFill>
                  <a:srgbClr val="0070C0"/>
                </a:solidFill>
              </a:rPr>
              <a:t>cm</a:t>
            </a:r>
            <a:r>
              <a:rPr lang="sr-Cyrl-RS" sz="4400" dirty="0" smtClean="0">
                <a:solidFill>
                  <a:srgbClr val="0070C0"/>
                </a:solidFill>
              </a:rPr>
              <a:t>,4</a:t>
            </a:r>
            <a:r>
              <a:rPr lang="sr-Latn-RS" sz="4400" dirty="0" smtClean="0">
                <a:solidFill>
                  <a:srgbClr val="0070C0"/>
                </a:solidFill>
              </a:rPr>
              <a:t>cm</a:t>
            </a:r>
            <a:r>
              <a:rPr lang="sr-Cyrl-RS" sz="4400" dirty="0" smtClean="0">
                <a:solidFill>
                  <a:srgbClr val="0070C0"/>
                </a:solidFill>
              </a:rPr>
              <a:t> и 5</a:t>
            </a:r>
            <a:r>
              <a:rPr lang="sr-Latn-RS" sz="4400" dirty="0" smtClean="0">
                <a:solidFill>
                  <a:srgbClr val="0070C0"/>
                </a:solidFill>
              </a:rPr>
              <a:t>cm .</a:t>
            </a:r>
            <a:endParaRPr lang="sr-Cyrl-RS" sz="4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950494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b="1" dirty="0" smtClean="0">
                <a:solidFill>
                  <a:srgbClr val="FF0000"/>
                </a:solidFill>
              </a:rPr>
              <a:t>P= 2 • </a:t>
            </a:r>
            <a:r>
              <a:rPr lang="en-US" sz="4400" b="1" dirty="0" smtClean="0">
                <a:solidFill>
                  <a:srgbClr val="FF0000"/>
                </a:solidFill>
              </a:rPr>
              <a:t>a</a:t>
            </a:r>
            <a:r>
              <a:rPr lang="sr-Latn-RS" sz="4400" b="1" dirty="0" smtClean="0">
                <a:solidFill>
                  <a:srgbClr val="FF0000"/>
                </a:solidFill>
              </a:rPr>
              <a:t>b + </a:t>
            </a:r>
            <a:r>
              <a:rPr lang="sr-Latn-CS" sz="4400" b="1" dirty="0" smtClean="0">
                <a:solidFill>
                  <a:srgbClr val="FF0000"/>
                </a:solidFill>
              </a:rPr>
              <a:t>a</a:t>
            </a:r>
            <a:r>
              <a:rPr lang="sr-Latn-RS" sz="4400" b="1" dirty="0" smtClean="0">
                <a:solidFill>
                  <a:srgbClr val="FF0000"/>
                </a:solidFill>
              </a:rPr>
              <a:t>c + </a:t>
            </a:r>
            <a:r>
              <a:rPr lang="sr-Latn-CS" sz="4400" b="1" dirty="0">
                <a:solidFill>
                  <a:srgbClr val="FF0000"/>
                </a:solidFill>
              </a:rPr>
              <a:t>b</a:t>
            </a:r>
            <a:r>
              <a:rPr lang="sr-Latn-RS" sz="4400" b="1" dirty="0" smtClean="0">
                <a:solidFill>
                  <a:srgbClr val="FF0000"/>
                </a:solidFill>
              </a:rPr>
              <a:t>c  </a:t>
            </a:r>
            <a:endParaRPr lang="sr-Cyrl-RS" sz="44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077946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b="1" dirty="0" smtClean="0">
                <a:solidFill>
                  <a:srgbClr val="0070C0"/>
                </a:solidFill>
              </a:rPr>
              <a:t>P= </a:t>
            </a:r>
            <a:r>
              <a:rPr lang="sr-Cyrl-CS" sz="4400" b="1" dirty="0" smtClean="0">
                <a:solidFill>
                  <a:srgbClr val="0070C0"/>
                </a:solidFill>
              </a:rPr>
              <a:t>2</a:t>
            </a:r>
            <a:r>
              <a:rPr lang="sr-Latn-RS" sz="4400" b="1" dirty="0" smtClean="0">
                <a:solidFill>
                  <a:srgbClr val="0070C0"/>
                </a:solidFill>
              </a:rPr>
              <a:t> •( </a:t>
            </a:r>
            <a:r>
              <a:rPr lang="sr-Cyrl-CS" sz="4400" b="1" dirty="0" smtClean="0">
                <a:solidFill>
                  <a:srgbClr val="0070C0"/>
                </a:solidFill>
              </a:rPr>
              <a:t>3•4 + 3•5 + 4•5</a:t>
            </a:r>
            <a:r>
              <a:rPr lang="sr-Latn-CS" sz="4400" b="1" dirty="0" smtClean="0">
                <a:solidFill>
                  <a:srgbClr val="0070C0"/>
                </a:solidFill>
              </a:rPr>
              <a:t>cm)</a:t>
            </a:r>
            <a:endParaRPr lang="sr-Cyrl-RS" sz="44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2578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b="1" dirty="0" smtClean="0">
                <a:solidFill>
                  <a:srgbClr val="0070C0"/>
                </a:solidFill>
              </a:rPr>
              <a:t>P= 2 • 12 + 15 + 20cm </a:t>
            </a:r>
            <a:endParaRPr lang="sr-Cyrl-RS" sz="4400" b="1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36023" y="5880454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b="1" dirty="0">
                <a:solidFill>
                  <a:srgbClr val="0070C0"/>
                </a:solidFill>
              </a:rPr>
              <a:t>P=2 •  </a:t>
            </a:r>
            <a:endParaRPr lang="sr-Cyrl-RS" sz="4400" b="1" dirty="0" smtClean="0">
              <a:solidFill>
                <a:srgbClr val="0070C0"/>
              </a:solidFill>
            </a:endParaRPr>
          </a:p>
        </p:txBody>
      </p:sp>
      <p:pic>
        <p:nvPicPr>
          <p:cNvPr id="8" name="Слика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910" y="6265175"/>
            <a:ext cx="2247900" cy="514350"/>
          </a:xfrm>
          <a:prstGeom prst="rect">
            <a:avLst/>
          </a:prstGeom>
        </p:spPr>
      </p:pic>
      <p:pic>
        <p:nvPicPr>
          <p:cNvPr id="1026" name="Picture 2" descr="H:\7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109" y="5257800"/>
            <a:ext cx="15208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3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197</Words>
  <Application>Microsoft Office PowerPoint</Application>
  <PresentationFormat>Пројекција на екрану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Наслови слајдова</vt:lpstr>
      </vt:variant>
      <vt:variant>
        <vt:i4>7</vt:i4>
      </vt:variant>
    </vt:vector>
  </HeadingPairs>
  <TitlesOfParts>
    <vt:vector size="10" baseType="lpstr">
      <vt:lpstr>Office тема</vt:lpstr>
      <vt:lpstr>1_Office тема</vt:lpstr>
      <vt:lpstr>2_Office тема</vt:lpstr>
      <vt:lpstr>PowerPoint презентација</vt:lpstr>
      <vt:lpstr>ПОВРШИНА ПРАВОУГАОНИКА</vt:lpstr>
      <vt:lpstr>САСТАВ КВАДРА</vt:lpstr>
      <vt:lpstr>ПОВРШИНА КВАДРА</vt:lpstr>
      <vt:lpstr>ПОВРШИНА КВАДРА</vt:lpstr>
      <vt:lpstr>PowerPoint презентација</vt:lpstr>
      <vt:lpstr>задатак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bg maslacak pfc</dc:creator>
  <cp:lastModifiedBy>bg</cp:lastModifiedBy>
  <cp:revision>17</cp:revision>
  <dcterms:created xsi:type="dcterms:W3CDTF">2014-04-14T18:15:03Z</dcterms:created>
  <dcterms:modified xsi:type="dcterms:W3CDTF">2014-05-01T21:36:17Z</dcterms:modified>
</cp:coreProperties>
</file>